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84" r:id="rId1"/>
  </p:sldMasterIdLst>
  <p:notesMasterIdLst>
    <p:notesMasterId r:id="rId30"/>
  </p:notesMasterIdLst>
  <p:sldIdLst>
    <p:sldId id="256" r:id="rId2"/>
    <p:sldId id="703" r:id="rId3"/>
    <p:sldId id="692" r:id="rId4"/>
    <p:sldId id="695" r:id="rId5"/>
    <p:sldId id="694" r:id="rId6"/>
    <p:sldId id="693" r:id="rId7"/>
    <p:sldId id="696" r:id="rId8"/>
    <p:sldId id="697" r:id="rId9"/>
    <p:sldId id="698" r:id="rId10"/>
    <p:sldId id="640" r:id="rId11"/>
    <p:sldId id="677" r:id="rId12"/>
    <p:sldId id="676" r:id="rId13"/>
    <p:sldId id="678" r:id="rId14"/>
    <p:sldId id="699" r:id="rId15"/>
    <p:sldId id="700" r:id="rId16"/>
    <p:sldId id="701" r:id="rId17"/>
    <p:sldId id="661" r:id="rId18"/>
    <p:sldId id="662" r:id="rId19"/>
    <p:sldId id="663" r:id="rId20"/>
    <p:sldId id="704" r:id="rId21"/>
    <p:sldId id="664" r:id="rId22"/>
    <p:sldId id="667" r:id="rId23"/>
    <p:sldId id="702" r:id="rId24"/>
    <p:sldId id="668" r:id="rId25"/>
    <p:sldId id="680" r:id="rId26"/>
    <p:sldId id="681" r:id="rId27"/>
    <p:sldId id="683" r:id="rId28"/>
    <p:sldId id="682" r:id="rId29"/>
  </p:sldIdLst>
  <p:sldSz cx="9144000" cy="5715000" type="screen16x10"/>
  <p:notesSz cx="6858000" cy="9144000"/>
  <p:defaultTextStyle>
    <a:defPPr>
      <a:defRPr lang="en-US"/>
    </a:defPPr>
    <a:lvl1pPr marL="0" algn="l" defTabSz="713232" rtl="0" eaLnBrk="1" latinLnBrk="0" hangingPunct="1">
      <a:defRPr sz="1404" kern="1200">
        <a:solidFill>
          <a:schemeClr val="tx1"/>
        </a:solidFill>
        <a:latin typeface="+mn-lt"/>
        <a:ea typeface="+mn-ea"/>
        <a:cs typeface="+mn-cs"/>
      </a:defRPr>
    </a:lvl1pPr>
    <a:lvl2pPr marL="356616" algn="l" defTabSz="713232" rtl="0" eaLnBrk="1" latinLnBrk="0" hangingPunct="1">
      <a:defRPr sz="1404" kern="1200">
        <a:solidFill>
          <a:schemeClr val="tx1"/>
        </a:solidFill>
        <a:latin typeface="+mn-lt"/>
        <a:ea typeface="+mn-ea"/>
        <a:cs typeface="+mn-cs"/>
      </a:defRPr>
    </a:lvl2pPr>
    <a:lvl3pPr marL="713232" algn="l" defTabSz="713232" rtl="0" eaLnBrk="1" latinLnBrk="0" hangingPunct="1">
      <a:defRPr sz="1404" kern="1200">
        <a:solidFill>
          <a:schemeClr val="tx1"/>
        </a:solidFill>
        <a:latin typeface="+mn-lt"/>
        <a:ea typeface="+mn-ea"/>
        <a:cs typeface="+mn-cs"/>
      </a:defRPr>
    </a:lvl3pPr>
    <a:lvl4pPr marL="1069848" algn="l" defTabSz="713232" rtl="0" eaLnBrk="1" latinLnBrk="0" hangingPunct="1">
      <a:defRPr sz="1404" kern="1200">
        <a:solidFill>
          <a:schemeClr val="tx1"/>
        </a:solidFill>
        <a:latin typeface="+mn-lt"/>
        <a:ea typeface="+mn-ea"/>
        <a:cs typeface="+mn-cs"/>
      </a:defRPr>
    </a:lvl4pPr>
    <a:lvl5pPr marL="1426464" algn="l" defTabSz="713232" rtl="0" eaLnBrk="1" latinLnBrk="0" hangingPunct="1">
      <a:defRPr sz="1404" kern="1200">
        <a:solidFill>
          <a:schemeClr val="tx1"/>
        </a:solidFill>
        <a:latin typeface="+mn-lt"/>
        <a:ea typeface="+mn-ea"/>
        <a:cs typeface="+mn-cs"/>
      </a:defRPr>
    </a:lvl5pPr>
    <a:lvl6pPr marL="1783080" algn="l" defTabSz="713232" rtl="0" eaLnBrk="1" latinLnBrk="0" hangingPunct="1">
      <a:defRPr sz="1404" kern="1200">
        <a:solidFill>
          <a:schemeClr val="tx1"/>
        </a:solidFill>
        <a:latin typeface="+mn-lt"/>
        <a:ea typeface="+mn-ea"/>
        <a:cs typeface="+mn-cs"/>
      </a:defRPr>
    </a:lvl6pPr>
    <a:lvl7pPr marL="2139696" algn="l" defTabSz="713232" rtl="0" eaLnBrk="1" latinLnBrk="0" hangingPunct="1">
      <a:defRPr sz="1404" kern="1200">
        <a:solidFill>
          <a:schemeClr val="tx1"/>
        </a:solidFill>
        <a:latin typeface="+mn-lt"/>
        <a:ea typeface="+mn-ea"/>
        <a:cs typeface="+mn-cs"/>
      </a:defRPr>
    </a:lvl7pPr>
    <a:lvl8pPr marL="2496312" algn="l" defTabSz="713232" rtl="0" eaLnBrk="1" latinLnBrk="0" hangingPunct="1">
      <a:defRPr sz="1404" kern="1200">
        <a:solidFill>
          <a:schemeClr val="tx1"/>
        </a:solidFill>
        <a:latin typeface="+mn-lt"/>
        <a:ea typeface="+mn-ea"/>
        <a:cs typeface="+mn-cs"/>
      </a:defRPr>
    </a:lvl8pPr>
    <a:lvl9pPr marL="2852928" algn="l" defTabSz="713232" rtl="0" eaLnBrk="1" latinLnBrk="0" hangingPunct="1">
      <a:defRPr sz="1404"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800" userDrawn="1">
          <p15:clr>
            <a:srgbClr val="A4A3A4"/>
          </p15:clr>
        </p15:guide>
        <p15:guide id="2" pos="1296"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CA7A6"/>
    <a:srgbClr val="0070C0"/>
    <a:srgbClr val="00B050"/>
    <a:srgbClr val="FEF0E4"/>
    <a:srgbClr val="9BBB59"/>
    <a:srgbClr val="FCDDCF"/>
    <a:srgbClr val="D0D8E8"/>
    <a:srgbClr val="FFFFFF"/>
    <a:srgbClr val="95B3D7"/>
    <a:srgbClr val="9DE68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16D9F66E-5EB9-4882-86FB-DCBF35E3C3E4}" styleName="Medium Style 4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 styleId="{AF606853-7671-496A-8E4F-DF71F8EC918B}" styleName="Dark Style 1 - Accent 6">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6"/>
          </a:solidFill>
        </a:fill>
      </a:tcStyle>
    </a:wholeTbl>
    <a:band1H>
      <a:tcStyle>
        <a:tcBdr/>
        <a:fill>
          <a:solidFill>
            <a:schemeClr val="accent6">
              <a:shade val="60000"/>
            </a:schemeClr>
          </a:solidFill>
        </a:fill>
      </a:tcStyle>
    </a:band1H>
    <a:band1V>
      <a:tcStyle>
        <a:tcBdr/>
        <a:fill>
          <a:solidFill>
            <a:schemeClr val="accent6">
              <a:shade val="60000"/>
            </a:schemeClr>
          </a:solidFill>
        </a:fill>
      </a:tcStyle>
    </a:band1V>
    <a:lastCol>
      <a:tcTxStyle b="on"/>
      <a:tcStyle>
        <a:tcBdr>
          <a:left>
            <a:ln w="25400" cmpd="sng">
              <a:solidFill>
                <a:schemeClr val="lt1"/>
              </a:solidFill>
            </a:ln>
          </a:left>
        </a:tcBdr>
        <a:fill>
          <a:solidFill>
            <a:schemeClr val="accent6">
              <a:shade val="60000"/>
            </a:schemeClr>
          </a:solidFill>
        </a:fill>
      </a:tcStyle>
    </a:lastCol>
    <a:firstCol>
      <a:tcTxStyle b="on"/>
      <a:tcStyle>
        <a:tcBdr>
          <a:right>
            <a:ln w="25400" cmpd="sng">
              <a:solidFill>
                <a:schemeClr val="lt1"/>
              </a:solidFill>
            </a:ln>
          </a:right>
        </a:tcBdr>
        <a:fill>
          <a:solidFill>
            <a:schemeClr val="accent6">
              <a:shade val="60000"/>
            </a:schemeClr>
          </a:solidFill>
        </a:fill>
      </a:tcStyle>
    </a:firstCol>
    <a:lastRow>
      <a:tcTxStyle b="on"/>
      <a:tcStyle>
        <a:tcBdr>
          <a:top>
            <a:ln w="25400" cmpd="sng">
              <a:solidFill>
                <a:schemeClr val="lt1"/>
              </a:solidFill>
            </a:ln>
          </a:top>
        </a:tcBdr>
        <a:fill>
          <a:solidFill>
            <a:schemeClr val="accent6">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F2DE63D5-997A-4646-A377-4702673A728D}" styleName="Light Style 2 - Accent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35758FB7-9AC5-4552-8A53-C91805E547FA}" styleName="Themed Style 1 - Accent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775DCB02-9BB8-47FD-8907-85C794F793BA}" styleName="Themed Style 1 - Accent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08FB837D-C827-4EFA-A057-4D05807E0F7C}" styleName="Themed Style 1 - Accent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0596" autoAdjust="0"/>
    <p:restoredTop sz="89291" autoAdjust="0"/>
  </p:normalViewPr>
  <p:slideViewPr>
    <p:cSldViewPr>
      <p:cViewPr>
        <p:scale>
          <a:sx n="122" d="100"/>
          <a:sy n="122" d="100"/>
        </p:scale>
        <p:origin x="1584" y="336"/>
      </p:cViewPr>
      <p:guideLst>
        <p:guide orient="horz" pos="1800"/>
        <p:guide pos="1296"/>
      </p:guideLst>
    </p:cSldViewPr>
  </p:slideViewPr>
  <p:outlineViewPr>
    <p:cViewPr>
      <p:scale>
        <a:sx n="33" d="100"/>
        <a:sy n="33" d="100"/>
      </p:scale>
      <p:origin x="0" y="0"/>
    </p:cViewPr>
  </p:outlineViewPr>
  <p:notesTextViewPr>
    <p:cViewPr>
      <p:scale>
        <a:sx n="3" d="2"/>
        <a:sy n="3" d="2"/>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9093253-51AE-4C40-AB6B-AA3A7DF4D210}" type="datetimeFigureOut">
              <a:rPr lang="en-US" smtClean="0"/>
              <a:pPr/>
              <a:t>11/11/25</a:t>
            </a:fld>
            <a:endParaRPr lang="en-US"/>
          </a:p>
        </p:txBody>
      </p:sp>
      <p:sp>
        <p:nvSpPr>
          <p:cNvPr id="4" name="Slide Image Placeholder 3"/>
          <p:cNvSpPr>
            <a:spLocks noGrp="1" noRot="1" noChangeAspect="1"/>
          </p:cNvSpPr>
          <p:nvPr>
            <p:ph type="sldImg" idx="2"/>
          </p:nvPr>
        </p:nvSpPr>
        <p:spPr>
          <a:xfrm>
            <a:off x="960438" y="1143000"/>
            <a:ext cx="4937125"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99729AB-B77D-48AE-AA10-D1BD2B4D03EA}" type="slidenum">
              <a:rPr lang="en-US" smtClean="0"/>
              <a:pPr/>
              <a:t>‹#›</a:t>
            </a:fld>
            <a:endParaRPr lang="en-US"/>
          </a:p>
        </p:txBody>
      </p:sp>
    </p:spTree>
    <p:extLst>
      <p:ext uri="{BB962C8B-B14F-4D97-AF65-F5344CB8AC3E}">
        <p14:creationId xmlns:p14="http://schemas.microsoft.com/office/powerpoint/2010/main" val="2560305392"/>
      </p:ext>
    </p:extLst>
  </p:cSld>
  <p:clrMap bg1="lt1" tx1="dk1" bg2="lt2" tx2="dk2" accent1="accent1" accent2="accent2" accent3="accent3" accent4="accent4" accent5="accent5" accent6="accent6" hlink="hlink" folHlink="folHlink"/>
  <p:notesStyle>
    <a:lvl1pPr marL="0" algn="l" defTabSz="713232" rtl="0" eaLnBrk="1" latinLnBrk="0" hangingPunct="1">
      <a:defRPr sz="936" kern="1200">
        <a:solidFill>
          <a:schemeClr val="tx1"/>
        </a:solidFill>
        <a:latin typeface="+mn-lt"/>
        <a:ea typeface="+mn-ea"/>
        <a:cs typeface="+mn-cs"/>
      </a:defRPr>
    </a:lvl1pPr>
    <a:lvl2pPr marL="356616" algn="l" defTabSz="713232" rtl="0" eaLnBrk="1" latinLnBrk="0" hangingPunct="1">
      <a:defRPr sz="936" kern="1200">
        <a:solidFill>
          <a:schemeClr val="tx1"/>
        </a:solidFill>
        <a:latin typeface="+mn-lt"/>
        <a:ea typeface="+mn-ea"/>
        <a:cs typeface="+mn-cs"/>
      </a:defRPr>
    </a:lvl2pPr>
    <a:lvl3pPr marL="713232" algn="l" defTabSz="713232" rtl="0" eaLnBrk="1" latinLnBrk="0" hangingPunct="1">
      <a:defRPr sz="936" kern="1200">
        <a:solidFill>
          <a:schemeClr val="tx1"/>
        </a:solidFill>
        <a:latin typeface="+mn-lt"/>
        <a:ea typeface="+mn-ea"/>
        <a:cs typeface="+mn-cs"/>
      </a:defRPr>
    </a:lvl3pPr>
    <a:lvl4pPr marL="1069848" algn="l" defTabSz="713232" rtl="0" eaLnBrk="1" latinLnBrk="0" hangingPunct="1">
      <a:defRPr sz="936" kern="1200">
        <a:solidFill>
          <a:schemeClr val="tx1"/>
        </a:solidFill>
        <a:latin typeface="+mn-lt"/>
        <a:ea typeface="+mn-ea"/>
        <a:cs typeface="+mn-cs"/>
      </a:defRPr>
    </a:lvl4pPr>
    <a:lvl5pPr marL="1426464" algn="l" defTabSz="713232" rtl="0" eaLnBrk="1" latinLnBrk="0" hangingPunct="1">
      <a:defRPr sz="936" kern="1200">
        <a:solidFill>
          <a:schemeClr val="tx1"/>
        </a:solidFill>
        <a:latin typeface="+mn-lt"/>
        <a:ea typeface="+mn-ea"/>
        <a:cs typeface="+mn-cs"/>
      </a:defRPr>
    </a:lvl5pPr>
    <a:lvl6pPr marL="1783080" algn="l" defTabSz="713232" rtl="0" eaLnBrk="1" latinLnBrk="0" hangingPunct="1">
      <a:defRPr sz="936" kern="1200">
        <a:solidFill>
          <a:schemeClr val="tx1"/>
        </a:solidFill>
        <a:latin typeface="+mn-lt"/>
        <a:ea typeface="+mn-ea"/>
        <a:cs typeface="+mn-cs"/>
      </a:defRPr>
    </a:lvl6pPr>
    <a:lvl7pPr marL="2139696" algn="l" defTabSz="713232" rtl="0" eaLnBrk="1" latinLnBrk="0" hangingPunct="1">
      <a:defRPr sz="936" kern="1200">
        <a:solidFill>
          <a:schemeClr val="tx1"/>
        </a:solidFill>
        <a:latin typeface="+mn-lt"/>
        <a:ea typeface="+mn-ea"/>
        <a:cs typeface="+mn-cs"/>
      </a:defRPr>
    </a:lvl7pPr>
    <a:lvl8pPr marL="2496312" algn="l" defTabSz="713232" rtl="0" eaLnBrk="1" latinLnBrk="0" hangingPunct="1">
      <a:defRPr sz="936" kern="1200">
        <a:solidFill>
          <a:schemeClr val="tx1"/>
        </a:solidFill>
        <a:latin typeface="+mn-lt"/>
        <a:ea typeface="+mn-ea"/>
        <a:cs typeface="+mn-cs"/>
      </a:defRPr>
    </a:lvl8pPr>
    <a:lvl9pPr marL="2852928" algn="l" defTabSz="713232" rtl="0" eaLnBrk="1" latinLnBrk="0" hangingPunct="1">
      <a:defRPr sz="936"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999729AB-B77D-48AE-AA10-D1BD2B4D03EA}" type="slidenum">
              <a:rPr lang="en-US" smtClean="0"/>
              <a:pPr/>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they have to be, because user-mode</a:t>
            </a:r>
            <a:r>
              <a:rPr lang="en-US" baseline="0" dirty="0"/>
              <a:t> processes </a:t>
            </a:r>
            <a:r>
              <a:rPr lang="en-US" i="1" baseline="0" dirty="0"/>
              <a:t>can't use interrupts! </a:t>
            </a:r>
            <a:r>
              <a:rPr lang="en-US" i="0" baseline="0" dirty="0"/>
              <a:t>so they can't use the preemption timer.</a:t>
            </a:r>
          </a:p>
          <a:p>
            <a:endParaRPr lang="en-US" i="0" baseline="0" dirty="0"/>
          </a:p>
          <a:p>
            <a:r>
              <a:rPr lang="en-US" dirty="0"/>
              <a:t>[diagram: three threads in a process, and the thread scheduler is also in the process. to switch threads, the threading library just swaps out some registers and schedules another thread.]</a:t>
            </a:r>
          </a:p>
        </p:txBody>
      </p:sp>
      <p:sp>
        <p:nvSpPr>
          <p:cNvPr id="4" name="Slide Number Placeholder 3"/>
          <p:cNvSpPr>
            <a:spLocks noGrp="1"/>
          </p:cNvSpPr>
          <p:nvPr>
            <p:ph type="sldNum" sz="quarter" idx="10"/>
          </p:nvPr>
        </p:nvSpPr>
        <p:spPr/>
        <p:txBody>
          <a:bodyPr/>
          <a:lstStyle/>
          <a:p>
            <a:fld id="{999729AB-B77D-48AE-AA10-D1BD2B4D03EA}" type="slidenum">
              <a:rPr lang="en-US" smtClean="0"/>
              <a:pPr/>
              <a:t>17</a:t>
            </a:fld>
            <a:endParaRPr lang="en-US"/>
          </a:p>
        </p:txBody>
      </p:sp>
    </p:spTree>
    <p:extLst>
      <p:ext uri="{BB962C8B-B14F-4D97-AF65-F5344CB8AC3E}">
        <p14:creationId xmlns:p14="http://schemas.microsoft.com/office/powerpoint/2010/main" val="204078663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what happens is that the kernel dispatches messages to the GUI thread, but the GUI thread never "picks up the phone"</a:t>
            </a:r>
          </a:p>
          <a:p>
            <a:r>
              <a:rPr lang="en-US" dirty="0"/>
              <a:t>- so the kernel assumes it's become unresponsive and eventually says "</a:t>
            </a:r>
            <a:r>
              <a:rPr lang="en-US" dirty="0" err="1"/>
              <a:t>welp</a:t>
            </a:r>
            <a:r>
              <a:rPr lang="en-US" dirty="0"/>
              <a:t>, should we kill it?"</a:t>
            </a:r>
          </a:p>
          <a:p>
            <a:endParaRPr lang="en-US" dirty="0"/>
          </a:p>
          <a:p>
            <a:r>
              <a:rPr lang="en-US" dirty="0"/>
              <a:t>[diagram: a browser with two threads, one for decoding video and one for the user interface. the video thread goes into an infinite loop. since it's collaboratively scheduled, the UI thread never gets to run, and so your whole program hangs.]</a:t>
            </a:r>
          </a:p>
        </p:txBody>
      </p:sp>
      <p:sp>
        <p:nvSpPr>
          <p:cNvPr id="4" name="Slide Number Placeholder 3"/>
          <p:cNvSpPr>
            <a:spLocks noGrp="1"/>
          </p:cNvSpPr>
          <p:nvPr>
            <p:ph type="sldNum" sz="quarter" idx="10"/>
          </p:nvPr>
        </p:nvSpPr>
        <p:spPr/>
        <p:txBody>
          <a:bodyPr/>
          <a:lstStyle/>
          <a:p>
            <a:fld id="{999729AB-B77D-48AE-AA10-D1BD2B4D03EA}" type="slidenum">
              <a:rPr lang="en-US" smtClean="0"/>
              <a:pPr/>
              <a:t>18</a:t>
            </a:fld>
            <a:endParaRPr lang="en-US"/>
          </a:p>
        </p:txBody>
      </p:sp>
    </p:spTree>
    <p:extLst>
      <p:ext uri="{BB962C8B-B14F-4D97-AF65-F5344CB8AC3E}">
        <p14:creationId xmlns:p14="http://schemas.microsoft.com/office/powerpoint/2010/main" val="91781833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this is really what</a:t>
            </a:r>
            <a:r>
              <a:rPr lang="en-US" baseline="0" dirty="0"/>
              <a:t> many modern OSes do: they schedule </a:t>
            </a:r>
            <a:r>
              <a:rPr lang="en-US" i="1" baseline="0" dirty="0"/>
              <a:t>threads,</a:t>
            </a:r>
            <a:r>
              <a:rPr lang="en-US" i="0" baseline="0" dirty="0"/>
              <a:t> not processes.</a:t>
            </a:r>
          </a:p>
          <a:p>
            <a:endParaRPr lang="en-US" i="0" baseline="0" dirty="0"/>
          </a:p>
          <a:p>
            <a:r>
              <a:rPr lang="en-US" i="0" baseline="0" dirty="0"/>
              <a:t>[diagram: we moved the thread scheduler into the kernel. this means threads can be preempted. but it also means switching threads means doing some context switches. oh no!]</a:t>
            </a:r>
            <a:endParaRPr lang="en-US" dirty="0"/>
          </a:p>
        </p:txBody>
      </p:sp>
      <p:sp>
        <p:nvSpPr>
          <p:cNvPr id="4" name="Slide Number Placeholder 3"/>
          <p:cNvSpPr>
            <a:spLocks noGrp="1"/>
          </p:cNvSpPr>
          <p:nvPr>
            <p:ph type="sldNum" sz="quarter" idx="10"/>
          </p:nvPr>
        </p:nvSpPr>
        <p:spPr/>
        <p:txBody>
          <a:bodyPr/>
          <a:lstStyle/>
          <a:p>
            <a:fld id="{999729AB-B77D-48AE-AA10-D1BD2B4D03EA}" type="slidenum">
              <a:rPr lang="en-US" smtClean="0"/>
              <a:pPr/>
              <a:t>19</a:t>
            </a:fld>
            <a:endParaRPr lang="en-US"/>
          </a:p>
        </p:txBody>
      </p:sp>
    </p:spTree>
    <p:extLst>
      <p:ext uri="{BB962C8B-B14F-4D97-AF65-F5344CB8AC3E}">
        <p14:creationId xmlns:p14="http://schemas.microsoft.com/office/powerpoint/2010/main" val="168381288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t>
            </a:r>
            <a:r>
              <a:rPr lang="en-US" baseline="0" dirty="0"/>
              <a:t> "running 2 threads on 1 core" sounds ridiculous, but it's very possible and a great idea</a:t>
            </a:r>
          </a:p>
          <a:p>
            <a:r>
              <a:rPr lang="en-US" baseline="0" dirty="0"/>
              <a:t>- intel calls it "</a:t>
            </a:r>
            <a:r>
              <a:rPr lang="en-US" baseline="0" dirty="0" err="1"/>
              <a:t>hyperthreading</a:t>
            </a:r>
            <a:r>
              <a:rPr lang="en-US" baseline="0" dirty="0"/>
              <a:t>"; it's really called "simultaneous multithreading (SMT)"</a:t>
            </a:r>
          </a:p>
          <a:p>
            <a:r>
              <a:rPr lang="en-US" baseline="0" dirty="0"/>
              <a:t>- the instruction fetch/decode phases are decoupled from the execution phases, so we can dispatch instructions from 2 threads on the same core.</a:t>
            </a:r>
          </a:p>
          <a:p>
            <a:endParaRPr lang="en-US" baseline="0" dirty="0"/>
          </a:p>
          <a:p>
            <a:r>
              <a:rPr lang="en-US" baseline="0" dirty="0"/>
              <a:t>[diagram: two-threaded user process. the thread scheduler in the kernel knows about those threads, and it </a:t>
            </a:r>
            <a:r>
              <a:rPr lang="en-US" i="1" baseline="0" dirty="0"/>
              <a:t>also</a:t>
            </a:r>
            <a:r>
              <a:rPr lang="en-US" i="0" baseline="0" dirty="0"/>
              <a:t> knows the CPU has threading acceleration. so it can tell the CPU about those threads, and the CPU can very quickly switch threads on its own, without kernel intervention after that point.]</a:t>
            </a:r>
            <a:endParaRPr lang="en-US" dirty="0"/>
          </a:p>
        </p:txBody>
      </p:sp>
      <p:sp>
        <p:nvSpPr>
          <p:cNvPr id="4" name="Slide Number Placeholder 3"/>
          <p:cNvSpPr>
            <a:spLocks noGrp="1"/>
          </p:cNvSpPr>
          <p:nvPr>
            <p:ph type="sldNum" sz="quarter" idx="10"/>
          </p:nvPr>
        </p:nvSpPr>
        <p:spPr/>
        <p:txBody>
          <a:bodyPr/>
          <a:lstStyle/>
          <a:p>
            <a:fld id="{999729AB-B77D-48AE-AA10-D1BD2B4D03EA}" type="slidenum">
              <a:rPr lang="en-US" smtClean="0"/>
              <a:pPr/>
              <a:t>21</a:t>
            </a:fld>
            <a:endParaRPr lang="en-US"/>
          </a:p>
        </p:txBody>
      </p:sp>
    </p:spTree>
    <p:extLst>
      <p:ext uri="{BB962C8B-B14F-4D97-AF65-F5344CB8AC3E}">
        <p14:creationId xmlns:p14="http://schemas.microsoft.com/office/powerpoint/2010/main" val="113138445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[diagram: back to the user threads. thread 1 does a blocking syscall. the whole process is blocked, so none of the other threads in this process can run. shoot.]</a:t>
            </a:r>
          </a:p>
        </p:txBody>
      </p:sp>
      <p:sp>
        <p:nvSpPr>
          <p:cNvPr id="4" name="Slide Number Placeholder 3"/>
          <p:cNvSpPr>
            <a:spLocks noGrp="1"/>
          </p:cNvSpPr>
          <p:nvPr>
            <p:ph type="sldNum" sz="quarter" idx="5"/>
          </p:nvPr>
        </p:nvSpPr>
        <p:spPr/>
        <p:txBody>
          <a:bodyPr/>
          <a:lstStyle/>
          <a:p>
            <a:fld id="{999729AB-B77D-48AE-AA10-D1BD2B4D03EA}" type="slidenum">
              <a:rPr lang="en-US" smtClean="0"/>
              <a:pPr/>
              <a:t>24</a:t>
            </a:fld>
            <a:endParaRPr lang="en-US"/>
          </a:p>
        </p:txBody>
      </p:sp>
    </p:spTree>
    <p:extLst>
      <p:ext uri="{BB962C8B-B14F-4D97-AF65-F5344CB8AC3E}">
        <p14:creationId xmlns:p14="http://schemas.microsoft.com/office/powerpoint/2010/main" val="305534326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[diagram: same thing, just showing that the thread scheduler is "out of the loop" when this happens.]</a:t>
            </a:r>
          </a:p>
        </p:txBody>
      </p:sp>
      <p:sp>
        <p:nvSpPr>
          <p:cNvPr id="4" name="Slide Number Placeholder 3"/>
          <p:cNvSpPr>
            <a:spLocks noGrp="1"/>
          </p:cNvSpPr>
          <p:nvPr>
            <p:ph type="sldNum" sz="quarter" idx="5"/>
          </p:nvPr>
        </p:nvSpPr>
        <p:spPr/>
        <p:txBody>
          <a:bodyPr/>
          <a:lstStyle/>
          <a:p>
            <a:fld id="{999729AB-B77D-48AE-AA10-D1BD2B4D03EA}" type="slidenum">
              <a:rPr lang="en-US" smtClean="0"/>
              <a:pPr/>
              <a:t>25</a:t>
            </a:fld>
            <a:endParaRPr lang="en-US"/>
          </a:p>
        </p:txBody>
      </p:sp>
    </p:spTree>
    <p:extLst>
      <p:ext uri="{BB962C8B-B14F-4D97-AF65-F5344CB8AC3E}">
        <p14:creationId xmlns:p14="http://schemas.microsoft.com/office/powerpoint/2010/main" val="215753673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[diagram: now the thread scheduler intercepts the blocking syscall, but since it's still part of the user mode, it still can't call the real blocking syscall, or we're back to square one.]</a:t>
            </a:r>
          </a:p>
        </p:txBody>
      </p:sp>
      <p:sp>
        <p:nvSpPr>
          <p:cNvPr id="4" name="Slide Number Placeholder 3"/>
          <p:cNvSpPr>
            <a:spLocks noGrp="1"/>
          </p:cNvSpPr>
          <p:nvPr>
            <p:ph type="sldNum" sz="quarter" idx="5"/>
          </p:nvPr>
        </p:nvSpPr>
        <p:spPr/>
        <p:txBody>
          <a:bodyPr/>
          <a:lstStyle/>
          <a:p>
            <a:fld id="{999729AB-B77D-48AE-AA10-D1BD2B4D03EA}" type="slidenum">
              <a:rPr lang="en-US" smtClean="0"/>
              <a:pPr/>
              <a:t>26</a:t>
            </a:fld>
            <a:endParaRPr lang="en-US"/>
          </a:p>
        </p:txBody>
      </p:sp>
    </p:spTree>
    <p:extLst>
      <p:ext uri="{BB962C8B-B14F-4D97-AF65-F5344CB8AC3E}">
        <p14:creationId xmlns:p14="http://schemas.microsoft.com/office/powerpoint/2010/main" val="63676624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[diagram: NOW it works. the user thread scheduler intercepts blocking </a:t>
            </a:r>
            <a:r>
              <a:rPr lang="en-US" dirty="0" err="1"/>
              <a:t>syscalls</a:t>
            </a:r>
            <a:r>
              <a:rPr lang="en-US" dirty="0"/>
              <a:t> and converts them into nonblocking calls. this allows the thread scheduler to pick another thread, and the process can continue running even though one of its threads is blocked. essentially we've moved the responsibility of "finding out when the syscall has completed" up out of the kernel and into the user thread scheduler.]</a:t>
            </a:r>
          </a:p>
        </p:txBody>
      </p:sp>
      <p:sp>
        <p:nvSpPr>
          <p:cNvPr id="4" name="Slide Number Placeholder 3"/>
          <p:cNvSpPr>
            <a:spLocks noGrp="1"/>
          </p:cNvSpPr>
          <p:nvPr>
            <p:ph type="sldNum" sz="quarter" idx="5"/>
          </p:nvPr>
        </p:nvSpPr>
        <p:spPr/>
        <p:txBody>
          <a:bodyPr/>
          <a:lstStyle/>
          <a:p>
            <a:fld id="{999729AB-B77D-48AE-AA10-D1BD2B4D03EA}" type="slidenum">
              <a:rPr lang="en-US" smtClean="0"/>
              <a:pPr/>
              <a:t>28</a:t>
            </a:fld>
            <a:endParaRPr lang="en-US"/>
          </a:p>
        </p:txBody>
      </p:sp>
    </p:spTree>
    <p:extLst>
      <p:ext uri="{BB962C8B-B14F-4D97-AF65-F5344CB8AC3E}">
        <p14:creationId xmlns:p14="http://schemas.microsoft.com/office/powerpoint/2010/main" val="313616991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[diagram: two threads use </a:t>
            </a:r>
            <a:r>
              <a:rPr lang="en-US" dirty="0" err="1"/>
              <a:t>fopen</a:t>
            </a:r>
            <a:r>
              <a:rPr lang="en-US" dirty="0"/>
              <a:t>(); one gets </a:t>
            </a:r>
            <a:r>
              <a:rPr lang="en-US" dirty="0" err="1"/>
              <a:t>errno</a:t>
            </a:r>
            <a:r>
              <a:rPr lang="en-US" dirty="0"/>
              <a:t> == ENOENT, and the other gets </a:t>
            </a:r>
            <a:r>
              <a:rPr lang="en-US" dirty="0" err="1"/>
              <a:t>errno</a:t>
            </a:r>
            <a:r>
              <a:rPr lang="en-US" dirty="0"/>
              <a:t> == EACCES.]</a:t>
            </a:r>
          </a:p>
        </p:txBody>
      </p:sp>
      <p:sp>
        <p:nvSpPr>
          <p:cNvPr id="4" name="Slide Number Placeholder 3"/>
          <p:cNvSpPr>
            <a:spLocks noGrp="1"/>
          </p:cNvSpPr>
          <p:nvPr>
            <p:ph type="sldNum" sz="quarter" idx="5"/>
          </p:nvPr>
        </p:nvSpPr>
        <p:spPr/>
        <p:txBody>
          <a:bodyPr/>
          <a:lstStyle/>
          <a:p>
            <a:fld id="{999729AB-B77D-48AE-AA10-D1BD2B4D03EA}" type="slidenum">
              <a:rPr lang="en-US" smtClean="0"/>
              <a:pPr/>
              <a:t>4</a:t>
            </a:fld>
            <a:endParaRPr lang="en-US"/>
          </a:p>
        </p:txBody>
      </p:sp>
    </p:spTree>
    <p:extLst>
      <p:ext uri="{BB962C8B-B14F-4D97-AF65-F5344CB8AC3E}">
        <p14:creationId xmlns:p14="http://schemas.microsoft.com/office/powerpoint/2010/main" val="40159279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t>
            </a:r>
            <a:r>
              <a:rPr lang="en-US" dirty="0" err="1"/>
              <a:t>some_function</a:t>
            </a:r>
            <a:r>
              <a:rPr lang="en-US" dirty="0"/>
              <a:t>" will call "</a:t>
            </a:r>
            <a:r>
              <a:rPr lang="en-US" dirty="0" err="1"/>
              <a:t>my_callback</a:t>
            </a:r>
            <a:r>
              <a:rPr lang="en-US" dirty="0"/>
              <a:t>", with "&amp;</a:t>
            </a:r>
            <a:r>
              <a:rPr lang="en-US" dirty="0" err="1"/>
              <a:t>ctx</a:t>
            </a:r>
            <a:r>
              <a:rPr lang="en-US" dirty="0"/>
              <a:t>" as the argument to "</a:t>
            </a:r>
            <a:r>
              <a:rPr lang="en-US" dirty="0" err="1"/>
              <a:t>my_callback</a:t>
            </a:r>
            <a:r>
              <a:rPr lang="en-US" dirty="0"/>
              <a:t>.]</a:t>
            </a:r>
          </a:p>
        </p:txBody>
      </p:sp>
      <p:sp>
        <p:nvSpPr>
          <p:cNvPr id="4" name="Slide Number Placeholder 3"/>
          <p:cNvSpPr>
            <a:spLocks noGrp="1"/>
          </p:cNvSpPr>
          <p:nvPr>
            <p:ph type="sldNum" sz="quarter" idx="5"/>
          </p:nvPr>
        </p:nvSpPr>
        <p:spPr/>
        <p:txBody>
          <a:bodyPr/>
          <a:lstStyle/>
          <a:p>
            <a:fld id="{999729AB-B77D-48AE-AA10-D1BD2B4D03EA}" type="slidenum">
              <a:rPr lang="en-US" smtClean="0"/>
              <a:pPr/>
              <a:t>5</a:t>
            </a:fld>
            <a:endParaRPr lang="en-US"/>
          </a:p>
        </p:txBody>
      </p:sp>
    </p:spTree>
    <p:extLst>
      <p:ext uri="{BB962C8B-B14F-4D97-AF65-F5344CB8AC3E}">
        <p14:creationId xmlns:p14="http://schemas.microsoft.com/office/powerpoint/2010/main" val="234360736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first argument is a by-reference variable through which the </a:t>
            </a:r>
            <a:r>
              <a:rPr lang="en-US" dirty="0" err="1"/>
              <a:t>tid</a:t>
            </a:r>
            <a:r>
              <a:rPr lang="en-US" dirty="0"/>
              <a:t> is returned. the third and fourth arguments are the thread's main and the context value that will be passed to its main.]</a:t>
            </a:r>
          </a:p>
        </p:txBody>
      </p:sp>
      <p:sp>
        <p:nvSpPr>
          <p:cNvPr id="4" name="Slide Number Placeholder 3"/>
          <p:cNvSpPr>
            <a:spLocks noGrp="1"/>
          </p:cNvSpPr>
          <p:nvPr>
            <p:ph type="sldNum" sz="quarter" idx="5"/>
          </p:nvPr>
        </p:nvSpPr>
        <p:spPr/>
        <p:txBody>
          <a:bodyPr/>
          <a:lstStyle/>
          <a:p>
            <a:fld id="{999729AB-B77D-48AE-AA10-D1BD2B4D03EA}" type="slidenum">
              <a:rPr lang="en-US" smtClean="0"/>
              <a:pPr/>
              <a:t>7</a:t>
            </a:fld>
            <a:endParaRPr lang="en-US"/>
          </a:p>
        </p:txBody>
      </p:sp>
    </p:spTree>
    <p:extLst>
      <p:ext uri="{BB962C8B-B14F-4D97-AF65-F5344CB8AC3E}">
        <p14:creationId xmlns:p14="http://schemas.microsoft.com/office/powerpoint/2010/main" val="369763606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t>
            </a:r>
            <a:r>
              <a:rPr lang="en-US" baseline="0" dirty="0"/>
              <a:t> there are ways to set it up so your process doesn't end when the main thread dies, but.</a:t>
            </a:r>
            <a:endParaRPr lang="en-US" dirty="0"/>
          </a:p>
        </p:txBody>
      </p:sp>
      <p:sp>
        <p:nvSpPr>
          <p:cNvPr id="4" name="Slide Number Placeholder 3"/>
          <p:cNvSpPr>
            <a:spLocks noGrp="1"/>
          </p:cNvSpPr>
          <p:nvPr>
            <p:ph type="sldNum" sz="quarter" idx="10"/>
          </p:nvPr>
        </p:nvSpPr>
        <p:spPr/>
        <p:txBody>
          <a:bodyPr/>
          <a:lstStyle/>
          <a:p>
            <a:fld id="{999729AB-B77D-48AE-AA10-D1BD2B4D03EA}" type="slidenum">
              <a:rPr lang="en-US" smtClean="0"/>
              <a:pPr/>
              <a:t>8</a:t>
            </a:fld>
            <a:endParaRPr lang="en-US"/>
          </a:p>
        </p:txBody>
      </p:sp>
    </p:spTree>
    <p:extLst>
      <p:ext uri="{BB962C8B-B14F-4D97-AF65-F5344CB8AC3E}">
        <p14:creationId xmlns:p14="http://schemas.microsoft.com/office/powerpoint/2010/main" val="131222490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I guess it's called "join" because you're "joining the threads back together"?</a:t>
            </a:r>
          </a:p>
          <a:p>
            <a:r>
              <a:rPr lang="en-US" dirty="0"/>
              <a:t>- that's the nature of scheduling: YOU DON'T CHOOSE what gets schedule</a:t>
            </a:r>
            <a:r>
              <a:rPr lang="en-US" baseline="0" dirty="0"/>
              <a:t>d when. </a:t>
            </a:r>
          </a:p>
          <a:p>
            <a:endParaRPr lang="en-US" baseline="0" dirty="0"/>
          </a:p>
          <a:p>
            <a:r>
              <a:rPr lang="en-US" baseline="0" dirty="0"/>
              <a:t>[diagram: a timeline. thread 1 (main thread) uses </a:t>
            </a:r>
            <a:r>
              <a:rPr lang="en-US" baseline="0" dirty="0" err="1"/>
              <a:t>pthread_create</a:t>
            </a:r>
            <a:r>
              <a:rPr lang="en-US" baseline="0" dirty="0"/>
              <a:t>() to create three more threads. then T1 waits on (joins on) those three threads. When each of them finishes, T1 runs for a bit. when all three exit, T1 can finish its job and exit.]</a:t>
            </a:r>
            <a:endParaRPr lang="en-US" dirty="0"/>
          </a:p>
        </p:txBody>
      </p:sp>
      <p:sp>
        <p:nvSpPr>
          <p:cNvPr id="4" name="Slide Number Placeholder 3"/>
          <p:cNvSpPr>
            <a:spLocks noGrp="1"/>
          </p:cNvSpPr>
          <p:nvPr>
            <p:ph type="sldNum" sz="quarter" idx="10"/>
          </p:nvPr>
        </p:nvSpPr>
        <p:spPr/>
        <p:txBody>
          <a:bodyPr/>
          <a:lstStyle/>
          <a:p>
            <a:fld id="{999729AB-B77D-48AE-AA10-D1BD2B4D03EA}" type="slidenum">
              <a:rPr lang="en-US" smtClean="0"/>
              <a:pPr/>
              <a:t>9</a:t>
            </a:fld>
            <a:endParaRPr lang="en-US"/>
          </a:p>
        </p:txBody>
      </p:sp>
    </p:spTree>
    <p:extLst>
      <p:ext uri="{BB962C8B-B14F-4D97-AF65-F5344CB8AC3E}">
        <p14:creationId xmlns:p14="http://schemas.microsoft.com/office/powerpoint/2010/main" val="147362067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[diagram: a state transition diagram. processes/threads start in the "created" state. that moves to the "ready/sleeping" state. from there, it can be scheduled and enter the "running" state. from the running state, it could be preempted or yield to return to the ready state. it could also move from running to "blocked" by performing a blocking syscall. it moves from blocked to ready when that syscall can complete. from running, it can exit normally and go to the "dead" state. and last, from any state, it could be abnormally terminated by crashing or being killed.]</a:t>
            </a:r>
          </a:p>
        </p:txBody>
      </p:sp>
      <p:sp>
        <p:nvSpPr>
          <p:cNvPr id="4" name="Slide Number Placeholder 3"/>
          <p:cNvSpPr>
            <a:spLocks noGrp="1"/>
          </p:cNvSpPr>
          <p:nvPr>
            <p:ph type="sldNum" sz="quarter" idx="5"/>
          </p:nvPr>
        </p:nvSpPr>
        <p:spPr/>
        <p:txBody>
          <a:bodyPr/>
          <a:lstStyle/>
          <a:p>
            <a:fld id="{999729AB-B77D-48AE-AA10-D1BD2B4D03EA}" type="slidenum">
              <a:rPr lang="en-US" smtClean="0"/>
              <a:pPr/>
              <a:t>12</a:t>
            </a:fld>
            <a:endParaRPr lang="en-US"/>
          </a:p>
        </p:txBody>
      </p:sp>
    </p:spTree>
    <p:extLst>
      <p:ext uri="{BB962C8B-B14F-4D97-AF65-F5344CB8AC3E}">
        <p14:creationId xmlns:p14="http://schemas.microsoft.com/office/powerpoint/2010/main" val="303990570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[diagram: two sets of processes, "blocked" and "ready". at some point, P12 moves from "blocked" to "ready." then, the scheduler picks one of the processes from the "ready" set to be run.]</a:t>
            </a:r>
          </a:p>
        </p:txBody>
      </p:sp>
      <p:sp>
        <p:nvSpPr>
          <p:cNvPr id="4" name="Slide Number Placeholder 3"/>
          <p:cNvSpPr>
            <a:spLocks noGrp="1"/>
          </p:cNvSpPr>
          <p:nvPr>
            <p:ph type="sldNum" sz="quarter" idx="5"/>
          </p:nvPr>
        </p:nvSpPr>
        <p:spPr/>
        <p:txBody>
          <a:bodyPr/>
          <a:lstStyle/>
          <a:p>
            <a:fld id="{999729AB-B77D-48AE-AA10-D1BD2B4D03EA}" type="slidenum">
              <a:rPr lang="en-US" smtClean="0"/>
              <a:pPr/>
              <a:t>13</a:t>
            </a:fld>
            <a:endParaRPr lang="en-US"/>
          </a:p>
        </p:txBody>
      </p:sp>
    </p:spTree>
    <p:extLst>
      <p:ext uri="{BB962C8B-B14F-4D97-AF65-F5344CB8AC3E}">
        <p14:creationId xmlns:p14="http://schemas.microsoft.com/office/powerpoint/2010/main" val="388271399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[diagram: in user threading, the "thread scheduler" exists in user space, within the process. in kernel threading, that same thread scheduler exists in </a:t>
            </a:r>
            <a:r>
              <a:rPr lang="en-US" i="1" dirty="0"/>
              <a:t>kernel space.</a:t>
            </a:r>
            <a:r>
              <a:rPr lang="en-US" i="0" dirty="0"/>
              <a:t>]</a:t>
            </a:r>
          </a:p>
        </p:txBody>
      </p:sp>
      <p:sp>
        <p:nvSpPr>
          <p:cNvPr id="4" name="Slide Number Placeholder 3"/>
          <p:cNvSpPr>
            <a:spLocks noGrp="1"/>
          </p:cNvSpPr>
          <p:nvPr>
            <p:ph type="sldNum" sz="quarter" idx="5"/>
          </p:nvPr>
        </p:nvSpPr>
        <p:spPr/>
        <p:txBody>
          <a:bodyPr/>
          <a:lstStyle/>
          <a:p>
            <a:fld id="{999729AB-B77D-48AE-AA10-D1BD2B4D03EA}" type="slidenum">
              <a:rPr lang="en-US" smtClean="0"/>
              <a:pPr/>
              <a:t>16</a:t>
            </a:fld>
            <a:endParaRPr lang="en-US"/>
          </a:p>
        </p:txBody>
      </p:sp>
    </p:spTree>
    <p:extLst>
      <p:ext uri="{BB962C8B-B14F-4D97-AF65-F5344CB8AC3E}">
        <p14:creationId xmlns:p14="http://schemas.microsoft.com/office/powerpoint/2010/main" val="156004196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rgbClr val="202729"/>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714501"/>
            <a:ext cx="7772400" cy="1225021"/>
          </a:xfrm>
        </p:spPr>
        <p:txBody>
          <a:bodyPr anchor="b">
            <a:noAutofit/>
          </a:bodyPr>
          <a:lstStyle>
            <a:lvl1pPr algn="l">
              <a:defRPr sz="4800"/>
            </a:lvl1pPr>
          </a:lstStyle>
          <a:p>
            <a:r>
              <a:rPr lang="en-US" dirty="0"/>
              <a:t>Click to edit Master title style</a:t>
            </a:r>
          </a:p>
        </p:txBody>
      </p:sp>
      <p:sp>
        <p:nvSpPr>
          <p:cNvPr id="3" name="Subtitle 2"/>
          <p:cNvSpPr>
            <a:spLocks noGrp="1"/>
          </p:cNvSpPr>
          <p:nvPr>
            <p:ph type="subTitle" idx="1"/>
          </p:nvPr>
        </p:nvSpPr>
        <p:spPr>
          <a:xfrm>
            <a:off x="685800" y="3177645"/>
            <a:ext cx="7772400" cy="1460500"/>
          </a:xfrm>
          <a:noFill/>
        </p:spPr>
        <p:txBody>
          <a:bodyPr>
            <a:normAutofit/>
          </a:bodyPr>
          <a:lstStyle>
            <a:lvl1pPr marL="0" indent="0" algn="l">
              <a:buNone/>
              <a:defRPr sz="2400">
                <a:solidFill>
                  <a:schemeClr val="bg1"/>
                </a:solidFill>
              </a:defRPr>
            </a:lvl1pPr>
            <a:lvl2pPr marL="411480" indent="0" algn="ctr">
              <a:buNone/>
              <a:defRPr>
                <a:solidFill>
                  <a:schemeClr val="tx1">
                    <a:tint val="75000"/>
                  </a:schemeClr>
                </a:solidFill>
              </a:defRPr>
            </a:lvl2pPr>
            <a:lvl3pPr marL="822960" indent="0" algn="ctr">
              <a:buNone/>
              <a:defRPr>
                <a:solidFill>
                  <a:schemeClr val="tx1">
                    <a:tint val="75000"/>
                  </a:schemeClr>
                </a:solidFill>
              </a:defRPr>
            </a:lvl3pPr>
            <a:lvl4pPr marL="1234440" indent="0" algn="ctr">
              <a:buNone/>
              <a:defRPr>
                <a:solidFill>
                  <a:schemeClr val="tx1">
                    <a:tint val="75000"/>
                  </a:schemeClr>
                </a:solidFill>
              </a:defRPr>
            </a:lvl4pPr>
            <a:lvl5pPr marL="1645920" indent="0" algn="ctr">
              <a:buNone/>
              <a:defRPr>
                <a:solidFill>
                  <a:schemeClr val="tx1">
                    <a:tint val="75000"/>
                  </a:schemeClr>
                </a:solidFill>
              </a:defRPr>
            </a:lvl5pPr>
            <a:lvl6pPr marL="2057400" indent="0" algn="ctr">
              <a:buNone/>
              <a:defRPr>
                <a:solidFill>
                  <a:schemeClr val="tx1">
                    <a:tint val="75000"/>
                  </a:schemeClr>
                </a:solidFill>
              </a:defRPr>
            </a:lvl6pPr>
            <a:lvl7pPr marL="2468880" indent="0" algn="ctr">
              <a:buNone/>
              <a:defRPr>
                <a:solidFill>
                  <a:schemeClr val="tx1">
                    <a:tint val="75000"/>
                  </a:schemeClr>
                </a:solidFill>
              </a:defRPr>
            </a:lvl7pPr>
            <a:lvl8pPr marL="2880360" indent="0" algn="ctr">
              <a:buNone/>
              <a:defRPr>
                <a:solidFill>
                  <a:schemeClr val="tx1">
                    <a:tint val="75000"/>
                  </a:schemeClr>
                </a:solidFill>
              </a:defRPr>
            </a:lvl8pPr>
            <a:lvl9pPr marL="3291840" indent="0" algn="ctr">
              <a:buNone/>
              <a:defRPr>
                <a:solidFill>
                  <a:schemeClr val="tx1">
                    <a:tint val="75000"/>
                  </a:schemeClr>
                </a:solidFill>
              </a:defRPr>
            </a:lvl9pPr>
          </a:lstStyle>
          <a:p>
            <a:r>
              <a:rPr lang="en-US"/>
              <a:t>Click to edit Master subtitle style</a:t>
            </a:r>
            <a:endParaRPr lang="en-US" dirty="0"/>
          </a:p>
        </p:txBody>
      </p:sp>
      <p:sp>
        <p:nvSpPr>
          <p:cNvPr id="5" name="Footer Placeholder 4"/>
          <p:cNvSpPr>
            <a:spLocks noGrp="1"/>
          </p:cNvSpPr>
          <p:nvPr>
            <p:ph type="ftr" sz="quarter" idx="11"/>
          </p:nvPr>
        </p:nvSpPr>
        <p:spPr/>
        <p:txBody>
          <a:bodyPr/>
          <a:lstStyle/>
          <a:p>
            <a:r>
              <a:rPr lang="cs-CZ"/>
              <a:t>CS449</a:t>
            </a:r>
            <a:endParaRPr lang="en-US" dirty="0"/>
          </a:p>
        </p:txBody>
      </p:sp>
      <p:sp>
        <p:nvSpPr>
          <p:cNvPr id="6" name="Slide Number Placeholder 5"/>
          <p:cNvSpPr>
            <a:spLocks noGrp="1"/>
          </p:cNvSpPr>
          <p:nvPr>
            <p:ph type="sldNum" sz="quarter" idx="12"/>
          </p:nvPr>
        </p:nvSpPr>
        <p:spPr/>
        <p:txBody>
          <a:bodyPr/>
          <a:lstStyle/>
          <a:p>
            <a:fld id="{3552B95B-556F-44BD-91A5-D80C1B9E2BB3}" type="slidenum">
              <a:rPr lang="en-US" smtClean="0"/>
              <a:pPr/>
              <a:t>‹#›</a:t>
            </a:fld>
            <a:endParaRPr lang="en-US"/>
          </a:p>
        </p:txBody>
      </p:sp>
      <p:sp>
        <p:nvSpPr>
          <p:cNvPr id="7" name="Rectangle 6"/>
          <p:cNvSpPr/>
          <p:nvPr/>
        </p:nvSpPr>
        <p:spPr>
          <a:xfrm>
            <a:off x="0" y="3162300"/>
            <a:ext cx="9144000" cy="18288"/>
          </a:xfrm>
          <a:prstGeom prst="rect">
            <a:avLst/>
          </a:prstGeom>
          <a:solidFill>
            <a:srgbClr val="56397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20" dirty="0"/>
          </a:p>
        </p:txBody>
      </p:sp>
    </p:spTree>
  </p:cSld>
  <p:clrMapOvr>
    <a:masterClrMapping/>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000500"/>
            <a:ext cx="5486400" cy="472282"/>
          </a:xfrm>
        </p:spPr>
        <p:txBody>
          <a:bodyPr anchor="b"/>
          <a:lstStyle>
            <a:lvl1pPr algn="l">
              <a:defRPr sz="1800" b="1"/>
            </a:lvl1pPr>
          </a:lstStyle>
          <a:p>
            <a:r>
              <a:rPr lang="en-US"/>
              <a:t>Click to edit Master title style</a:t>
            </a:r>
          </a:p>
        </p:txBody>
      </p:sp>
      <p:sp>
        <p:nvSpPr>
          <p:cNvPr id="3" name="Picture Placeholder 2"/>
          <p:cNvSpPr>
            <a:spLocks noGrp="1"/>
          </p:cNvSpPr>
          <p:nvPr>
            <p:ph type="pic" idx="1"/>
          </p:nvPr>
        </p:nvSpPr>
        <p:spPr>
          <a:xfrm>
            <a:off x="1792288" y="510646"/>
            <a:ext cx="5486400" cy="3429000"/>
          </a:xfrm>
        </p:spPr>
        <p:txBody>
          <a:bodyPr/>
          <a:lstStyle>
            <a:lvl1pPr marL="0" indent="0">
              <a:buNone/>
              <a:defRPr sz="2880"/>
            </a:lvl1pPr>
            <a:lvl2pPr marL="411480" indent="0">
              <a:buNone/>
              <a:defRPr sz="2520"/>
            </a:lvl2pPr>
            <a:lvl3pPr marL="822960" indent="0">
              <a:buNone/>
              <a:defRPr sz="2160"/>
            </a:lvl3pPr>
            <a:lvl4pPr marL="1234440" indent="0">
              <a:buNone/>
              <a:defRPr sz="1800"/>
            </a:lvl4pPr>
            <a:lvl5pPr marL="1645920" indent="0">
              <a:buNone/>
              <a:defRPr sz="1800"/>
            </a:lvl5pPr>
            <a:lvl6pPr marL="2057400" indent="0">
              <a:buNone/>
              <a:defRPr sz="1800"/>
            </a:lvl6pPr>
            <a:lvl7pPr marL="2468880" indent="0">
              <a:buNone/>
              <a:defRPr sz="1800"/>
            </a:lvl7pPr>
            <a:lvl8pPr marL="2880360" indent="0">
              <a:buNone/>
              <a:defRPr sz="1800"/>
            </a:lvl8pPr>
            <a:lvl9pPr marL="3291840" indent="0">
              <a:buNone/>
              <a:defRPr sz="1800"/>
            </a:lvl9pPr>
          </a:lstStyle>
          <a:p>
            <a:r>
              <a:rPr lang="en-US"/>
              <a:t>Drag picture to placeholder or click icon to add</a:t>
            </a:r>
            <a:endParaRPr lang="en-US" dirty="0"/>
          </a:p>
        </p:txBody>
      </p:sp>
      <p:sp>
        <p:nvSpPr>
          <p:cNvPr id="4" name="Text Placeholder 3"/>
          <p:cNvSpPr>
            <a:spLocks noGrp="1"/>
          </p:cNvSpPr>
          <p:nvPr>
            <p:ph type="body" sz="half" idx="2"/>
          </p:nvPr>
        </p:nvSpPr>
        <p:spPr>
          <a:xfrm>
            <a:off x="1792288" y="4472783"/>
            <a:ext cx="5486400" cy="670719"/>
          </a:xfrm>
        </p:spPr>
        <p:txBody>
          <a:bodyPr/>
          <a:lstStyle>
            <a:lvl1pPr marL="0" indent="0">
              <a:buNone/>
              <a:defRPr sz="1260"/>
            </a:lvl1pPr>
            <a:lvl2pPr marL="411480" indent="0">
              <a:buNone/>
              <a:defRPr sz="1080"/>
            </a:lvl2pPr>
            <a:lvl3pPr marL="822960" indent="0">
              <a:buNone/>
              <a:defRPr sz="900"/>
            </a:lvl3pPr>
            <a:lvl4pPr marL="1234440" indent="0">
              <a:buNone/>
              <a:defRPr sz="810"/>
            </a:lvl4pPr>
            <a:lvl5pPr marL="1645920" indent="0">
              <a:buNone/>
              <a:defRPr sz="810"/>
            </a:lvl5pPr>
            <a:lvl6pPr marL="2057400" indent="0">
              <a:buNone/>
              <a:defRPr sz="810"/>
            </a:lvl6pPr>
            <a:lvl7pPr marL="2468880" indent="0">
              <a:buNone/>
              <a:defRPr sz="810"/>
            </a:lvl7pPr>
            <a:lvl8pPr marL="2880360" indent="0">
              <a:buNone/>
              <a:defRPr sz="810"/>
            </a:lvl8pPr>
            <a:lvl9pPr marL="3291840" indent="0">
              <a:buNone/>
              <a:defRPr sz="810"/>
            </a:lvl9pPr>
          </a:lstStyle>
          <a:p>
            <a:pPr lvl="0"/>
            <a:r>
              <a:rPr lang="en-US"/>
              <a:t>Click to edit Master text styles</a:t>
            </a:r>
          </a:p>
        </p:txBody>
      </p:sp>
      <p:sp>
        <p:nvSpPr>
          <p:cNvPr id="5" name="Date Placeholder 4"/>
          <p:cNvSpPr>
            <a:spLocks noGrp="1"/>
          </p:cNvSpPr>
          <p:nvPr>
            <p:ph type="dt" sz="half" idx="10"/>
          </p:nvPr>
        </p:nvSpPr>
        <p:spPr>
          <a:xfrm>
            <a:off x="457200" y="5296960"/>
            <a:ext cx="2133600" cy="304271"/>
          </a:xfrm>
          <a:prstGeom prst="rect">
            <a:avLst/>
          </a:prstGeom>
        </p:spPr>
        <p:txBody>
          <a:bodyPr/>
          <a:lstStyle/>
          <a:p>
            <a:endParaRPr lang="en-US"/>
          </a:p>
        </p:txBody>
      </p:sp>
      <p:sp>
        <p:nvSpPr>
          <p:cNvPr id="6" name="Footer Placeholder 5"/>
          <p:cNvSpPr>
            <a:spLocks noGrp="1"/>
          </p:cNvSpPr>
          <p:nvPr>
            <p:ph type="ftr" sz="quarter" idx="11"/>
          </p:nvPr>
        </p:nvSpPr>
        <p:spPr/>
        <p:txBody>
          <a:bodyPr/>
          <a:lstStyle/>
          <a:p>
            <a:r>
              <a:rPr lang="cs-CZ"/>
              <a:t>CS449</a:t>
            </a:r>
            <a:endParaRPr lang="en-US"/>
          </a:p>
        </p:txBody>
      </p:sp>
      <p:sp>
        <p:nvSpPr>
          <p:cNvPr id="7" name="Slide Number Placeholder 6"/>
          <p:cNvSpPr>
            <a:spLocks noGrp="1"/>
          </p:cNvSpPr>
          <p:nvPr>
            <p:ph type="sldNum" sz="quarter" idx="12"/>
          </p:nvPr>
        </p:nvSpPr>
        <p:spPr/>
        <p:txBody>
          <a:bodyPr/>
          <a:lstStyle/>
          <a:p>
            <a:fld id="{3552B95B-556F-44BD-91A5-D80C1B9E2BB3}" type="slidenum">
              <a:rPr lang="en-US" smtClean="0"/>
              <a:pPr/>
              <a:t>‹#›</a:t>
            </a:fld>
            <a:endParaRPr lang="en-US"/>
          </a:p>
        </p:txBody>
      </p:sp>
    </p:spTree>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457200" y="5296960"/>
            <a:ext cx="2133600" cy="304271"/>
          </a:xfrm>
          <a:prstGeom prst="rect">
            <a:avLst/>
          </a:prstGeom>
        </p:spPr>
        <p:txBody>
          <a:bodyPr/>
          <a:lstStyle/>
          <a:p>
            <a:endParaRPr lang="en-US"/>
          </a:p>
        </p:txBody>
      </p:sp>
      <p:sp>
        <p:nvSpPr>
          <p:cNvPr id="5" name="Footer Placeholder 4"/>
          <p:cNvSpPr>
            <a:spLocks noGrp="1"/>
          </p:cNvSpPr>
          <p:nvPr>
            <p:ph type="ftr" sz="quarter" idx="11"/>
          </p:nvPr>
        </p:nvSpPr>
        <p:spPr/>
        <p:txBody>
          <a:bodyPr/>
          <a:lstStyle/>
          <a:p>
            <a:r>
              <a:rPr lang="cs-CZ"/>
              <a:t>CS449</a:t>
            </a:r>
            <a:endParaRPr lang="en-US"/>
          </a:p>
        </p:txBody>
      </p:sp>
      <p:sp>
        <p:nvSpPr>
          <p:cNvPr id="6" name="Slide Number Placeholder 5"/>
          <p:cNvSpPr>
            <a:spLocks noGrp="1"/>
          </p:cNvSpPr>
          <p:nvPr>
            <p:ph type="sldNum" sz="quarter" idx="12"/>
          </p:nvPr>
        </p:nvSpPr>
        <p:spPr/>
        <p:txBody>
          <a:bodyPr/>
          <a:lstStyle/>
          <a:p>
            <a:fld id="{3552B95B-556F-44BD-91A5-D80C1B9E2BB3}" type="slidenum">
              <a:rPr lang="en-US" smtClean="0"/>
              <a:pPr/>
              <a:t>‹#›</a:t>
            </a:fld>
            <a:endParaRPr lang="en-US"/>
          </a:p>
        </p:txBody>
      </p:sp>
    </p:spTree>
  </p:cSld>
  <p:clrMapOvr>
    <a:masterClrMapping/>
  </p:clrMapOvr>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28867"/>
            <a:ext cx="2057400" cy="4876271"/>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28867"/>
            <a:ext cx="6019800" cy="4876271"/>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457200" y="5296960"/>
            <a:ext cx="2133600" cy="304271"/>
          </a:xfrm>
          <a:prstGeom prst="rect">
            <a:avLst/>
          </a:prstGeom>
        </p:spPr>
        <p:txBody>
          <a:bodyPr/>
          <a:lstStyle/>
          <a:p>
            <a:endParaRPr lang="en-US"/>
          </a:p>
        </p:txBody>
      </p:sp>
      <p:sp>
        <p:nvSpPr>
          <p:cNvPr id="5" name="Footer Placeholder 4"/>
          <p:cNvSpPr>
            <a:spLocks noGrp="1"/>
          </p:cNvSpPr>
          <p:nvPr>
            <p:ph type="ftr" sz="quarter" idx="11"/>
          </p:nvPr>
        </p:nvSpPr>
        <p:spPr/>
        <p:txBody>
          <a:bodyPr/>
          <a:lstStyle/>
          <a:p>
            <a:r>
              <a:rPr lang="cs-CZ"/>
              <a:t>CS449</a:t>
            </a:r>
            <a:endParaRPr lang="en-US"/>
          </a:p>
        </p:txBody>
      </p:sp>
      <p:sp>
        <p:nvSpPr>
          <p:cNvPr id="6" name="Slide Number Placeholder 5"/>
          <p:cNvSpPr>
            <a:spLocks noGrp="1"/>
          </p:cNvSpPr>
          <p:nvPr>
            <p:ph type="sldNum" sz="quarter" idx="12"/>
          </p:nvPr>
        </p:nvSpPr>
        <p:spPr/>
        <p:txBody>
          <a:bodyPr/>
          <a:lstStyle/>
          <a:p>
            <a:fld id="{3552B95B-556F-44BD-91A5-D80C1B9E2BB3}" type="slidenum">
              <a:rPr lang="en-US" smtClean="0"/>
              <a:pPr/>
              <a:t>‹#›</a:t>
            </a:fld>
            <a:endParaRPr lang="en-US"/>
          </a:p>
        </p:txBody>
      </p:sp>
    </p:spTree>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showMasterPhAnim="0"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52400" y="0"/>
            <a:ext cx="8991600" cy="495300"/>
          </a:xfrm>
        </p:spPr>
        <p:txBody>
          <a:bodyPr>
            <a:noAutofit/>
          </a:bodyPr>
          <a:lstStyle>
            <a:lvl1pPr>
              <a:defRPr sz="2800"/>
            </a:lvl1pPr>
          </a:lstStyle>
          <a:p>
            <a:r>
              <a:rPr lang="en-US" dirty="0"/>
              <a:t>Click to edit Master title style</a:t>
            </a:r>
          </a:p>
        </p:txBody>
      </p:sp>
      <p:sp>
        <p:nvSpPr>
          <p:cNvPr id="3" name="Content Placeholder 2"/>
          <p:cNvSpPr>
            <a:spLocks noGrp="1"/>
          </p:cNvSpPr>
          <p:nvPr>
            <p:ph idx="1"/>
          </p:nvPr>
        </p:nvSpPr>
        <p:spPr>
          <a:xfrm>
            <a:off x="152400" y="495301"/>
            <a:ext cx="8991600" cy="4801659"/>
          </a:xfrm>
        </p:spPr>
        <p:txBody>
          <a:bodyPr>
            <a:normAutofit/>
          </a:bodyPr>
          <a:lstStyle>
            <a:lvl1pPr marL="257175" indent="-257175">
              <a:buSzPct val="100000"/>
              <a:buFont typeface="Trebuchet MS" pitchFamily="34" charset="0"/>
              <a:buChar char="●"/>
              <a:defRPr sz="2200"/>
            </a:lvl1pPr>
            <a:lvl2pPr marL="515780" indent="-257175">
              <a:defRPr sz="2200"/>
            </a:lvl2pPr>
            <a:lvl3pPr marL="772955" indent="-250032">
              <a:tabLst/>
              <a:defRPr sz="2200" b="0"/>
            </a:lvl3pPr>
            <a:lvl4pPr marL="1031558" indent="-257175">
              <a:tabLst/>
              <a:defRPr sz="2200" b="0"/>
            </a:lvl4pPr>
            <a:lvl5pPr marL="1285875" indent="-254318">
              <a:defRPr sz="2200" b="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p:cNvSpPr>
            <a:spLocks noGrp="1"/>
          </p:cNvSpPr>
          <p:nvPr>
            <p:ph type="ftr" sz="quarter" idx="11"/>
          </p:nvPr>
        </p:nvSpPr>
        <p:spPr/>
        <p:txBody>
          <a:bodyPr/>
          <a:lstStyle>
            <a:lvl1pPr>
              <a:defRPr sz="1200"/>
            </a:lvl1pPr>
          </a:lstStyle>
          <a:p>
            <a:r>
              <a:rPr lang="cs-CZ"/>
              <a:t>CS449</a:t>
            </a:r>
            <a:endParaRPr lang="en-US"/>
          </a:p>
        </p:txBody>
      </p:sp>
      <p:sp>
        <p:nvSpPr>
          <p:cNvPr id="6" name="Slide Number Placeholder 5"/>
          <p:cNvSpPr>
            <a:spLocks noGrp="1"/>
          </p:cNvSpPr>
          <p:nvPr>
            <p:ph type="sldNum" sz="quarter" idx="12"/>
          </p:nvPr>
        </p:nvSpPr>
        <p:spPr/>
        <p:txBody>
          <a:bodyPr/>
          <a:lstStyle>
            <a:lvl1pPr>
              <a:defRPr sz="1200"/>
            </a:lvl1pPr>
          </a:lstStyle>
          <a:p>
            <a:fld id="{3552B95B-556F-44BD-91A5-D80C1B9E2BB3}" type="slidenum">
              <a:rPr lang="en-US" smtClean="0"/>
              <a:pPr/>
              <a:t>‹#›</a:t>
            </a:fld>
            <a:endParaRPr lang="en-US"/>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5">
        <p:tmplLst>
          <p:tmpl lvl="1">
            <p:tnLst>
              <p:par>
                <p:cTn presetID="1" presetClass="entr" presetSubtype="0" fill="hold" nodeType="clickEffect">
                  <p:stCondLst>
                    <p:cond delay="0"/>
                  </p:stCondLst>
                  <p:childTnLst>
                    <p:set>
                      <p:cBhvr>
                        <p:cTn dur="1" fill="hold">
                          <p:stCondLst>
                            <p:cond delay="0"/>
                          </p:stCondLst>
                        </p:cTn>
                        <p:tgtEl>
                          <p:spTgt spid="3"/>
                        </p:tgtEl>
                        <p:attrNameLst>
                          <p:attrName>style.visibility</p:attrName>
                        </p:attrNameLst>
                      </p:cBhvr>
                      <p:to>
                        <p:strVal val="visible"/>
                      </p:to>
                    </p:set>
                  </p:childTnLst>
                </p:cTn>
              </p:par>
            </p:tnLst>
          </p:tmpl>
          <p:tmpl lvl="2">
            <p:tnLst>
              <p:par>
                <p:cTn presetID="1" presetClass="entr" presetSubtype="0" fill="hold" nodeType="clickEffect">
                  <p:stCondLst>
                    <p:cond delay="0"/>
                  </p:stCondLst>
                  <p:childTnLst>
                    <p:set>
                      <p:cBhvr>
                        <p:cTn dur="1" fill="hold">
                          <p:stCondLst>
                            <p:cond delay="0"/>
                          </p:stCondLst>
                        </p:cTn>
                        <p:tgtEl>
                          <p:spTgt spid="3"/>
                        </p:tgtEl>
                        <p:attrNameLst>
                          <p:attrName>style.visibility</p:attrName>
                        </p:attrNameLst>
                      </p:cBhvr>
                      <p:to>
                        <p:strVal val="visible"/>
                      </p:to>
                    </p:set>
                  </p:childTnLst>
                </p:cTn>
              </p:par>
            </p:tnLst>
          </p:tmpl>
          <p:tmpl lvl="3">
            <p:tnLst>
              <p:par>
                <p:cTn presetID="1" presetClass="entr" presetSubtype="0" fill="hold" nodeType="clickEffect">
                  <p:stCondLst>
                    <p:cond delay="0"/>
                  </p:stCondLst>
                  <p:childTnLst>
                    <p:set>
                      <p:cBhvr>
                        <p:cTn dur="1" fill="hold">
                          <p:stCondLst>
                            <p:cond delay="0"/>
                          </p:stCondLst>
                        </p:cTn>
                        <p:tgtEl>
                          <p:spTgt spid="3"/>
                        </p:tgtEl>
                        <p:attrNameLst>
                          <p:attrName>style.visibility</p:attrName>
                        </p:attrNameLst>
                      </p:cBhvr>
                      <p:to>
                        <p:strVal val="visible"/>
                      </p:to>
                    </p:set>
                  </p:childTnLst>
                </p:cTn>
              </p:par>
            </p:tnLst>
          </p:tmpl>
          <p:tmpl lvl="4">
            <p:tnLst>
              <p:par>
                <p:cTn presetID="1" presetClass="entr" presetSubtype="0" fill="hold" nodeType="clickEffect">
                  <p:stCondLst>
                    <p:cond delay="0"/>
                  </p:stCondLst>
                  <p:childTnLst>
                    <p:set>
                      <p:cBhvr>
                        <p:cTn dur="1" fill="hold">
                          <p:stCondLst>
                            <p:cond delay="0"/>
                          </p:stCondLst>
                        </p:cTn>
                        <p:tgtEl>
                          <p:spTgt spid="3"/>
                        </p:tgtEl>
                        <p:attrNameLst>
                          <p:attrName>style.visibility</p:attrName>
                        </p:attrNameLst>
                      </p:cBhvr>
                      <p:to>
                        <p:strVal val="visible"/>
                      </p:to>
                    </p:set>
                  </p:childTnLst>
                </p:cTn>
              </p:par>
            </p:tnLst>
          </p:tmpl>
          <p:tmpl lvl="5">
            <p:tnLst>
              <p:par>
                <p:cTn presetID="1" presetClass="entr" presetSubtype="0" fill="hold" nodeType="clickEffect">
                  <p:stCondLst>
                    <p:cond delay="0"/>
                  </p:stCondLst>
                  <p:childTnLst>
                    <p:set>
                      <p:cBhvr>
                        <p:cTn dur="1" fill="hold">
                          <p:stCondLst>
                            <p:cond delay="0"/>
                          </p:stCondLst>
                        </p:cTn>
                        <p:tgtEl>
                          <p:spTgt spid="3"/>
                        </p:tgtEl>
                        <p:attrNameLst>
                          <p:attrName>style.visibility</p:attrName>
                        </p:attrNameLst>
                      </p:cBhvr>
                      <p:to>
                        <p:strVal val="visible"/>
                      </p:to>
                    </p:set>
                  </p:childTnLst>
                </p:cTn>
              </p:par>
            </p:tnLst>
          </p:tmpl>
        </p:tmplLst>
      </p:bldP>
    </p:bld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showMasterPhAnim="0" type="obj" preserve="1">
  <p:cSld name="Title and Content (no anim)">
    <p:spTree>
      <p:nvGrpSpPr>
        <p:cNvPr id="1" name=""/>
        <p:cNvGrpSpPr/>
        <p:nvPr/>
      </p:nvGrpSpPr>
      <p:grpSpPr>
        <a:xfrm>
          <a:off x="0" y="0"/>
          <a:ext cx="0" cy="0"/>
          <a:chOff x="0" y="0"/>
          <a:chExt cx="0" cy="0"/>
        </a:xfrm>
      </p:grpSpPr>
      <p:sp>
        <p:nvSpPr>
          <p:cNvPr id="2" name="Title 1"/>
          <p:cNvSpPr>
            <a:spLocks noGrp="1"/>
          </p:cNvSpPr>
          <p:nvPr>
            <p:ph type="title"/>
          </p:nvPr>
        </p:nvSpPr>
        <p:spPr>
          <a:xfrm>
            <a:off x="152400" y="0"/>
            <a:ext cx="8991600" cy="495300"/>
          </a:xfrm>
        </p:spPr>
        <p:txBody>
          <a:bodyPr>
            <a:noAutofit/>
          </a:bodyPr>
          <a:lstStyle>
            <a:lvl1pPr>
              <a:defRPr sz="2800"/>
            </a:lvl1pPr>
          </a:lstStyle>
          <a:p>
            <a:r>
              <a:rPr lang="en-US" dirty="0"/>
              <a:t>Click to edit Master title style</a:t>
            </a:r>
          </a:p>
        </p:txBody>
      </p:sp>
      <p:sp>
        <p:nvSpPr>
          <p:cNvPr id="3" name="Content Placeholder 2"/>
          <p:cNvSpPr>
            <a:spLocks noGrp="1"/>
          </p:cNvSpPr>
          <p:nvPr>
            <p:ph idx="1"/>
          </p:nvPr>
        </p:nvSpPr>
        <p:spPr>
          <a:xfrm>
            <a:off x="152400" y="495301"/>
            <a:ext cx="8991600" cy="4801659"/>
          </a:xfrm>
        </p:spPr>
        <p:txBody>
          <a:bodyPr>
            <a:normAutofit/>
          </a:bodyPr>
          <a:lstStyle>
            <a:lvl1pPr marL="257175" indent="-257175">
              <a:buSzPct val="100000"/>
              <a:buFont typeface="Trebuchet MS" pitchFamily="34" charset="0"/>
              <a:buChar char="●"/>
              <a:defRPr sz="2200"/>
            </a:lvl1pPr>
            <a:lvl2pPr marL="515780" indent="-257175">
              <a:defRPr sz="2200"/>
            </a:lvl2pPr>
            <a:lvl3pPr marL="772955" indent="-250032">
              <a:tabLst/>
              <a:defRPr sz="2200" b="0"/>
            </a:lvl3pPr>
            <a:lvl4pPr marL="1031558" indent="-257175">
              <a:tabLst/>
              <a:defRPr sz="2200" b="0"/>
            </a:lvl4pPr>
            <a:lvl5pPr marL="1285875" indent="-254318">
              <a:defRPr sz="2200" b="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p:cNvSpPr>
            <a:spLocks noGrp="1"/>
          </p:cNvSpPr>
          <p:nvPr>
            <p:ph type="ftr" sz="quarter" idx="11"/>
          </p:nvPr>
        </p:nvSpPr>
        <p:spPr/>
        <p:txBody>
          <a:bodyPr/>
          <a:lstStyle>
            <a:lvl1pPr>
              <a:defRPr sz="1200"/>
            </a:lvl1pPr>
          </a:lstStyle>
          <a:p>
            <a:r>
              <a:rPr lang="cs-CZ"/>
              <a:t>CS449</a:t>
            </a:r>
            <a:endParaRPr lang="en-US"/>
          </a:p>
        </p:txBody>
      </p:sp>
      <p:sp>
        <p:nvSpPr>
          <p:cNvPr id="6" name="Slide Number Placeholder 5"/>
          <p:cNvSpPr>
            <a:spLocks noGrp="1"/>
          </p:cNvSpPr>
          <p:nvPr>
            <p:ph type="sldNum" sz="quarter" idx="12"/>
          </p:nvPr>
        </p:nvSpPr>
        <p:spPr/>
        <p:txBody>
          <a:bodyPr/>
          <a:lstStyle>
            <a:lvl1pPr>
              <a:defRPr sz="1200"/>
            </a:lvl1pPr>
          </a:lstStyle>
          <a:p>
            <a:fld id="{3552B95B-556F-44BD-91A5-D80C1B9E2BB3}" type="slidenum">
              <a:rPr lang="en-US" smtClean="0"/>
              <a:pPr/>
              <a:t>‹#›</a:t>
            </a:fld>
            <a:endParaRPr lang="en-US"/>
          </a:p>
        </p:txBody>
      </p:sp>
    </p:spTree>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p:cSld name="Section Header">
    <p:bg>
      <p:bgPr>
        <a:solidFill>
          <a:srgbClr val="202729"/>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714501"/>
            <a:ext cx="7772400" cy="1225021"/>
          </a:xfrm>
        </p:spPr>
        <p:txBody>
          <a:bodyPr anchor="b">
            <a:noAutofit/>
          </a:bodyPr>
          <a:lstStyle>
            <a:lvl1pPr algn="l">
              <a:defRPr sz="4800"/>
            </a:lvl1pPr>
          </a:lstStyle>
          <a:p>
            <a:r>
              <a:rPr lang="en-US" dirty="0"/>
              <a:t>Click to edit Master title style</a:t>
            </a:r>
          </a:p>
        </p:txBody>
      </p:sp>
      <p:sp>
        <p:nvSpPr>
          <p:cNvPr id="5" name="Footer Placeholder 4"/>
          <p:cNvSpPr>
            <a:spLocks noGrp="1"/>
          </p:cNvSpPr>
          <p:nvPr>
            <p:ph type="ftr" sz="quarter" idx="11"/>
          </p:nvPr>
        </p:nvSpPr>
        <p:spPr/>
        <p:txBody>
          <a:bodyPr/>
          <a:lstStyle/>
          <a:p>
            <a:r>
              <a:rPr lang="cs-CZ"/>
              <a:t>CS449</a:t>
            </a:r>
            <a:endParaRPr lang="en-US" dirty="0"/>
          </a:p>
        </p:txBody>
      </p:sp>
      <p:sp>
        <p:nvSpPr>
          <p:cNvPr id="6" name="Slide Number Placeholder 5"/>
          <p:cNvSpPr>
            <a:spLocks noGrp="1"/>
          </p:cNvSpPr>
          <p:nvPr>
            <p:ph type="sldNum" sz="quarter" idx="12"/>
          </p:nvPr>
        </p:nvSpPr>
        <p:spPr/>
        <p:txBody>
          <a:bodyPr/>
          <a:lstStyle/>
          <a:p>
            <a:fld id="{3552B95B-556F-44BD-91A5-D80C1B9E2BB3}" type="slidenum">
              <a:rPr lang="en-US" smtClean="0"/>
              <a:pPr/>
              <a:t>‹#›</a:t>
            </a:fld>
            <a:endParaRPr lang="en-US"/>
          </a:p>
        </p:txBody>
      </p:sp>
      <p:sp>
        <p:nvSpPr>
          <p:cNvPr id="7" name="Rectangle 6"/>
          <p:cNvSpPr/>
          <p:nvPr/>
        </p:nvSpPr>
        <p:spPr>
          <a:xfrm>
            <a:off x="0" y="3162300"/>
            <a:ext cx="9144000" cy="18288"/>
          </a:xfrm>
          <a:prstGeom prst="rect">
            <a:avLst/>
          </a:prstGeom>
          <a:solidFill>
            <a:srgbClr val="56397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20" dirty="0"/>
          </a:p>
        </p:txBody>
      </p:sp>
    </p:spTree>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457200" y="1333501"/>
            <a:ext cx="4038600" cy="3771636"/>
          </a:xfrm>
        </p:spPr>
        <p:txBody>
          <a:bodyPr/>
          <a:lstStyle>
            <a:lvl1pPr>
              <a:defRPr sz="2520"/>
            </a:lvl1pPr>
            <a:lvl2pPr>
              <a:defRPr sz="2160"/>
            </a:lvl2pPr>
            <a:lvl3pPr>
              <a:defRPr sz="1800"/>
            </a:lvl3pPr>
            <a:lvl4pPr>
              <a:defRPr sz="1620"/>
            </a:lvl4pPr>
            <a:lvl5pPr>
              <a:defRPr sz="1620"/>
            </a:lvl5pPr>
            <a:lvl6pPr>
              <a:defRPr sz="1620"/>
            </a:lvl6pPr>
            <a:lvl7pPr>
              <a:defRPr sz="1620"/>
            </a:lvl7pPr>
            <a:lvl8pPr>
              <a:defRPr sz="1620"/>
            </a:lvl8pPr>
            <a:lvl9pPr>
              <a:defRPr sz="162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48200" y="1333501"/>
            <a:ext cx="4038600" cy="3771636"/>
          </a:xfrm>
        </p:spPr>
        <p:txBody>
          <a:bodyPr/>
          <a:lstStyle>
            <a:lvl1pPr>
              <a:defRPr sz="2520"/>
            </a:lvl1pPr>
            <a:lvl2pPr>
              <a:defRPr sz="2160"/>
            </a:lvl2pPr>
            <a:lvl3pPr>
              <a:defRPr sz="1800"/>
            </a:lvl3pPr>
            <a:lvl4pPr>
              <a:defRPr sz="1620"/>
            </a:lvl4pPr>
            <a:lvl5pPr>
              <a:defRPr sz="1620"/>
            </a:lvl5pPr>
            <a:lvl6pPr>
              <a:defRPr sz="1620"/>
            </a:lvl6pPr>
            <a:lvl7pPr>
              <a:defRPr sz="1620"/>
            </a:lvl7pPr>
            <a:lvl8pPr>
              <a:defRPr sz="1620"/>
            </a:lvl8pPr>
            <a:lvl9pPr>
              <a:defRPr sz="162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a:xfrm>
            <a:off x="457200" y="5296960"/>
            <a:ext cx="2133600" cy="304271"/>
          </a:xfrm>
          <a:prstGeom prst="rect">
            <a:avLst/>
          </a:prstGeom>
        </p:spPr>
        <p:txBody>
          <a:bodyPr/>
          <a:lstStyle/>
          <a:p>
            <a:endParaRPr lang="en-US"/>
          </a:p>
        </p:txBody>
      </p:sp>
      <p:sp>
        <p:nvSpPr>
          <p:cNvPr id="6" name="Footer Placeholder 5"/>
          <p:cNvSpPr>
            <a:spLocks noGrp="1"/>
          </p:cNvSpPr>
          <p:nvPr>
            <p:ph type="ftr" sz="quarter" idx="11"/>
          </p:nvPr>
        </p:nvSpPr>
        <p:spPr/>
        <p:txBody>
          <a:bodyPr/>
          <a:lstStyle/>
          <a:p>
            <a:r>
              <a:rPr lang="cs-CZ"/>
              <a:t>CS449</a:t>
            </a:r>
            <a:endParaRPr lang="en-US"/>
          </a:p>
        </p:txBody>
      </p:sp>
      <p:sp>
        <p:nvSpPr>
          <p:cNvPr id="7" name="Slide Number Placeholder 6"/>
          <p:cNvSpPr>
            <a:spLocks noGrp="1"/>
          </p:cNvSpPr>
          <p:nvPr>
            <p:ph type="sldNum" sz="quarter" idx="12"/>
          </p:nvPr>
        </p:nvSpPr>
        <p:spPr/>
        <p:txBody>
          <a:bodyPr/>
          <a:lstStyle/>
          <a:p>
            <a:fld id="{3552B95B-556F-44BD-91A5-D80C1B9E2BB3}" type="slidenum">
              <a:rPr lang="en-US" smtClean="0"/>
              <a:pPr/>
              <a:t>‹#›</a:t>
            </a:fld>
            <a:endParaRPr lang="en-US"/>
          </a:p>
        </p:txBody>
      </p:sp>
    </p:spTree>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279261"/>
            <a:ext cx="4040188" cy="533136"/>
          </a:xfrm>
        </p:spPr>
        <p:txBody>
          <a:bodyPr anchor="b"/>
          <a:lstStyle>
            <a:lvl1pPr marL="0" indent="0">
              <a:buNone/>
              <a:defRPr sz="2160" b="1"/>
            </a:lvl1pPr>
            <a:lvl2pPr marL="411480" indent="0">
              <a:buNone/>
              <a:defRPr sz="1800" b="1"/>
            </a:lvl2pPr>
            <a:lvl3pPr marL="822960" indent="0">
              <a:buNone/>
              <a:defRPr sz="1620" b="1"/>
            </a:lvl3pPr>
            <a:lvl4pPr marL="1234440" indent="0">
              <a:buNone/>
              <a:defRPr sz="1440" b="1"/>
            </a:lvl4pPr>
            <a:lvl5pPr marL="1645920" indent="0">
              <a:buNone/>
              <a:defRPr sz="1440" b="1"/>
            </a:lvl5pPr>
            <a:lvl6pPr marL="2057400" indent="0">
              <a:buNone/>
              <a:defRPr sz="1440" b="1"/>
            </a:lvl6pPr>
            <a:lvl7pPr marL="2468880" indent="0">
              <a:buNone/>
              <a:defRPr sz="1440" b="1"/>
            </a:lvl7pPr>
            <a:lvl8pPr marL="2880360" indent="0">
              <a:buNone/>
              <a:defRPr sz="1440" b="1"/>
            </a:lvl8pPr>
            <a:lvl9pPr marL="3291840" indent="0">
              <a:buNone/>
              <a:defRPr sz="1440" b="1"/>
            </a:lvl9pPr>
          </a:lstStyle>
          <a:p>
            <a:pPr lvl="0"/>
            <a:r>
              <a:rPr lang="en-US"/>
              <a:t>Click to edit Master text styles</a:t>
            </a:r>
          </a:p>
        </p:txBody>
      </p:sp>
      <p:sp>
        <p:nvSpPr>
          <p:cNvPr id="4" name="Content Placeholder 3"/>
          <p:cNvSpPr>
            <a:spLocks noGrp="1"/>
          </p:cNvSpPr>
          <p:nvPr>
            <p:ph sz="half" idx="2"/>
          </p:nvPr>
        </p:nvSpPr>
        <p:spPr>
          <a:xfrm>
            <a:off x="457200" y="1812396"/>
            <a:ext cx="4040188" cy="3292740"/>
          </a:xfrm>
        </p:spPr>
        <p:txBody>
          <a:bodyPr/>
          <a:lstStyle>
            <a:lvl1pPr>
              <a:defRPr sz="2160"/>
            </a:lvl1pPr>
            <a:lvl2pPr>
              <a:defRPr sz="1800"/>
            </a:lvl2pPr>
            <a:lvl3pPr>
              <a:defRPr sz="1620"/>
            </a:lvl3pPr>
            <a:lvl4pPr>
              <a:defRPr sz="1440"/>
            </a:lvl4pPr>
            <a:lvl5pPr>
              <a:defRPr sz="1440"/>
            </a:lvl5pPr>
            <a:lvl6pPr>
              <a:defRPr sz="1440"/>
            </a:lvl6pPr>
            <a:lvl7pPr>
              <a:defRPr sz="1440"/>
            </a:lvl7pPr>
            <a:lvl8pPr>
              <a:defRPr sz="1440"/>
            </a:lvl8pPr>
            <a:lvl9pPr>
              <a:defRPr sz="144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8" y="1279261"/>
            <a:ext cx="4041775" cy="533136"/>
          </a:xfrm>
        </p:spPr>
        <p:txBody>
          <a:bodyPr anchor="b"/>
          <a:lstStyle>
            <a:lvl1pPr marL="0" indent="0">
              <a:buNone/>
              <a:defRPr sz="2160" b="1"/>
            </a:lvl1pPr>
            <a:lvl2pPr marL="411480" indent="0">
              <a:buNone/>
              <a:defRPr sz="1800" b="1"/>
            </a:lvl2pPr>
            <a:lvl3pPr marL="822960" indent="0">
              <a:buNone/>
              <a:defRPr sz="1620" b="1"/>
            </a:lvl3pPr>
            <a:lvl4pPr marL="1234440" indent="0">
              <a:buNone/>
              <a:defRPr sz="1440" b="1"/>
            </a:lvl4pPr>
            <a:lvl5pPr marL="1645920" indent="0">
              <a:buNone/>
              <a:defRPr sz="1440" b="1"/>
            </a:lvl5pPr>
            <a:lvl6pPr marL="2057400" indent="0">
              <a:buNone/>
              <a:defRPr sz="1440" b="1"/>
            </a:lvl6pPr>
            <a:lvl7pPr marL="2468880" indent="0">
              <a:buNone/>
              <a:defRPr sz="1440" b="1"/>
            </a:lvl7pPr>
            <a:lvl8pPr marL="2880360" indent="0">
              <a:buNone/>
              <a:defRPr sz="1440" b="1"/>
            </a:lvl8pPr>
            <a:lvl9pPr marL="3291840" indent="0">
              <a:buNone/>
              <a:defRPr sz="1440" b="1"/>
            </a:lvl9pPr>
          </a:lstStyle>
          <a:p>
            <a:pPr lvl="0"/>
            <a:r>
              <a:rPr lang="en-US"/>
              <a:t>Click to edit Master text styles</a:t>
            </a:r>
          </a:p>
        </p:txBody>
      </p:sp>
      <p:sp>
        <p:nvSpPr>
          <p:cNvPr id="6" name="Content Placeholder 5"/>
          <p:cNvSpPr>
            <a:spLocks noGrp="1"/>
          </p:cNvSpPr>
          <p:nvPr>
            <p:ph sz="quarter" idx="4"/>
          </p:nvPr>
        </p:nvSpPr>
        <p:spPr>
          <a:xfrm>
            <a:off x="4645028" y="1812396"/>
            <a:ext cx="4041775" cy="3292740"/>
          </a:xfrm>
        </p:spPr>
        <p:txBody>
          <a:bodyPr/>
          <a:lstStyle>
            <a:lvl1pPr>
              <a:defRPr sz="2160"/>
            </a:lvl1pPr>
            <a:lvl2pPr>
              <a:defRPr sz="1800"/>
            </a:lvl2pPr>
            <a:lvl3pPr>
              <a:defRPr sz="1620"/>
            </a:lvl3pPr>
            <a:lvl4pPr>
              <a:defRPr sz="1440"/>
            </a:lvl4pPr>
            <a:lvl5pPr>
              <a:defRPr sz="1440"/>
            </a:lvl5pPr>
            <a:lvl6pPr>
              <a:defRPr sz="1440"/>
            </a:lvl6pPr>
            <a:lvl7pPr>
              <a:defRPr sz="1440"/>
            </a:lvl7pPr>
            <a:lvl8pPr>
              <a:defRPr sz="1440"/>
            </a:lvl8pPr>
            <a:lvl9pPr>
              <a:defRPr sz="144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a:xfrm>
            <a:off x="457200" y="5296960"/>
            <a:ext cx="2133600" cy="304271"/>
          </a:xfrm>
          <a:prstGeom prst="rect">
            <a:avLst/>
          </a:prstGeom>
        </p:spPr>
        <p:txBody>
          <a:bodyPr/>
          <a:lstStyle/>
          <a:p>
            <a:endParaRPr lang="en-US"/>
          </a:p>
        </p:txBody>
      </p:sp>
      <p:sp>
        <p:nvSpPr>
          <p:cNvPr id="8" name="Footer Placeholder 7"/>
          <p:cNvSpPr>
            <a:spLocks noGrp="1"/>
          </p:cNvSpPr>
          <p:nvPr>
            <p:ph type="ftr" sz="quarter" idx="11"/>
          </p:nvPr>
        </p:nvSpPr>
        <p:spPr/>
        <p:txBody>
          <a:bodyPr/>
          <a:lstStyle/>
          <a:p>
            <a:r>
              <a:rPr lang="cs-CZ"/>
              <a:t>CS449</a:t>
            </a:r>
            <a:endParaRPr lang="en-US"/>
          </a:p>
        </p:txBody>
      </p:sp>
      <p:sp>
        <p:nvSpPr>
          <p:cNvPr id="9" name="Slide Number Placeholder 8"/>
          <p:cNvSpPr>
            <a:spLocks noGrp="1"/>
          </p:cNvSpPr>
          <p:nvPr>
            <p:ph type="sldNum" sz="quarter" idx="12"/>
          </p:nvPr>
        </p:nvSpPr>
        <p:spPr/>
        <p:txBody>
          <a:bodyPr/>
          <a:lstStyle/>
          <a:p>
            <a:fld id="{3552B95B-556F-44BD-91A5-D80C1B9E2BB3}" type="slidenum">
              <a:rPr lang="en-US" smtClean="0"/>
              <a:pPr/>
              <a:t>‹#›</a:t>
            </a:fld>
            <a:endParaRPr lang="en-US"/>
          </a:p>
        </p:txBody>
      </p:sp>
    </p:spTree>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a:xfrm>
            <a:off x="457200" y="5296960"/>
            <a:ext cx="2133600" cy="304271"/>
          </a:xfrm>
          <a:prstGeom prst="rect">
            <a:avLst/>
          </a:prstGeom>
        </p:spPr>
        <p:txBody>
          <a:bodyPr/>
          <a:lstStyle/>
          <a:p>
            <a:endParaRPr lang="en-US"/>
          </a:p>
        </p:txBody>
      </p:sp>
      <p:sp>
        <p:nvSpPr>
          <p:cNvPr id="4" name="Footer Placeholder 3"/>
          <p:cNvSpPr>
            <a:spLocks noGrp="1"/>
          </p:cNvSpPr>
          <p:nvPr>
            <p:ph type="ftr" sz="quarter" idx="11"/>
          </p:nvPr>
        </p:nvSpPr>
        <p:spPr/>
        <p:txBody>
          <a:bodyPr/>
          <a:lstStyle/>
          <a:p>
            <a:r>
              <a:rPr lang="cs-CZ"/>
              <a:t>CS449</a:t>
            </a:r>
            <a:endParaRPr lang="en-US"/>
          </a:p>
        </p:txBody>
      </p:sp>
      <p:sp>
        <p:nvSpPr>
          <p:cNvPr id="5" name="Slide Number Placeholder 4"/>
          <p:cNvSpPr>
            <a:spLocks noGrp="1"/>
          </p:cNvSpPr>
          <p:nvPr>
            <p:ph type="sldNum" sz="quarter" idx="12"/>
          </p:nvPr>
        </p:nvSpPr>
        <p:spPr/>
        <p:txBody>
          <a:bodyPr/>
          <a:lstStyle/>
          <a:p>
            <a:fld id="{3552B95B-556F-44BD-91A5-D80C1B9E2BB3}" type="slidenum">
              <a:rPr lang="en-US" smtClean="0"/>
              <a:pPr/>
              <a:t>‹#›</a:t>
            </a:fld>
            <a:endParaRPr lang="en-US"/>
          </a:p>
        </p:txBody>
      </p:sp>
    </p:spTree>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57200" y="5296960"/>
            <a:ext cx="2133600" cy="304271"/>
          </a:xfrm>
          <a:prstGeom prst="rect">
            <a:avLst/>
          </a:prstGeom>
        </p:spPr>
        <p:txBody>
          <a:bodyPr/>
          <a:lstStyle/>
          <a:p>
            <a:endParaRPr lang="en-US"/>
          </a:p>
        </p:txBody>
      </p:sp>
      <p:sp>
        <p:nvSpPr>
          <p:cNvPr id="3" name="Footer Placeholder 2"/>
          <p:cNvSpPr>
            <a:spLocks noGrp="1"/>
          </p:cNvSpPr>
          <p:nvPr>
            <p:ph type="ftr" sz="quarter" idx="11"/>
          </p:nvPr>
        </p:nvSpPr>
        <p:spPr/>
        <p:txBody>
          <a:bodyPr/>
          <a:lstStyle/>
          <a:p>
            <a:r>
              <a:rPr lang="cs-CZ"/>
              <a:t>CS449</a:t>
            </a:r>
            <a:endParaRPr lang="en-US"/>
          </a:p>
        </p:txBody>
      </p:sp>
      <p:sp>
        <p:nvSpPr>
          <p:cNvPr id="4" name="Slide Number Placeholder 3"/>
          <p:cNvSpPr>
            <a:spLocks noGrp="1"/>
          </p:cNvSpPr>
          <p:nvPr>
            <p:ph type="sldNum" sz="quarter" idx="12"/>
          </p:nvPr>
        </p:nvSpPr>
        <p:spPr/>
        <p:txBody>
          <a:bodyPr/>
          <a:lstStyle/>
          <a:p>
            <a:fld id="{3552B95B-556F-44BD-91A5-D80C1B9E2BB3}" type="slidenum">
              <a:rPr lang="en-US" smtClean="0"/>
              <a:pPr/>
              <a:t>‹#›</a:t>
            </a:fld>
            <a:endParaRPr lang="en-US"/>
          </a:p>
        </p:txBody>
      </p:sp>
    </p:spTree>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2" y="227541"/>
            <a:ext cx="3008313" cy="968376"/>
          </a:xfrm>
        </p:spPr>
        <p:txBody>
          <a:bodyPr anchor="b"/>
          <a:lstStyle>
            <a:lvl1pPr algn="l">
              <a:defRPr sz="1800" b="1"/>
            </a:lvl1pPr>
          </a:lstStyle>
          <a:p>
            <a:r>
              <a:rPr lang="en-US"/>
              <a:t>Click to edit Master title style</a:t>
            </a:r>
          </a:p>
        </p:txBody>
      </p:sp>
      <p:sp>
        <p:nvSpPr>
          <p:cNvPr id="3" name="Content Placeholder 2"/>
          <p:cNvSpPr>
            <a:spLocks noGrp="1"/>
          </p:cNvSpPr>
          <p:nvPr>
            <p:ph idx="1"/>
          </p:nvPr>
        </p:nvSpPr>
        <p:spPr>
          <a:xfrm>
            <a:off x="3575050" y="227544"/>
            <a:ext cx="5111750" cy="4877594"/>
          </a:xfrm>
        </p:spPr>
        <p:txBody>
          <a:bodyPr/>
          <a:lstStyle>
            <a:lvl1pPr>
              <a:defRPr sz="2880"/>
            </a:lvl1pPr>
            <a:lvl2pPr>
              <a:defRPr sz="2520"/>
            </a:lvl2pPr>
            <a:lvl3pPr>
              <a:defRPr sz="216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2" y="1195919"/>
            <a:ext cx="3008313" cy="3909219"/>
          </a:xfrm>
        </p:spPr>
        <p:txBody>
          <a:bodyPr/>
          <a:lstStyle>
            <a:lvl1pPr marL="0" indent="0">
              <a:buNone/>
              <a:defRPr sz="1260"/>
            </a:lvl1pPr>
            <a:lvl2pPr marL="411480" indent="0">
              <a:buNone/>
              <a:defRPr sz="1080"/>
            </a:lvl2pPr>
            <a:lvl3pPr marL="822960" indent="0">
              <a:buNone/>
              <a:defRPr sz="900"/>
            </a:lvl3pPr>
            <a:lvl4pPr marL="1234440" indent="0">
              <a:buNone/>
              <a:defRPr sz="810"/>
            </a:lvl4pPr>
            <a:lvl5pPr marL="1645920" indent="0">
              <a:buNone/>
              <a:defRPr sz="810"/>
            </a:lvl5pPr>
            <a:lvl6pPr marL="2057400" indent="0">
              <a:buNone/>
              <a:defRPr sz="810"/>
            </a:lvl6pPr>
            <a:lvl7pPr marL="2468880" indent="0">
              <a:buNone/>
              <a:defRPr sz="810"/>
            </a:lvl7pPr>
            <a:lvl8pPr marL="2880360" indent="0">
              <a:buNone/>
              <a:defRPr sz="810"/>
            </a:lvl8pPr>
            <a:lvl9pPr marL="3291840" indent="0">
              <a:buNone/>
              <a:defRPr sz="810"/>
            </a:lvl9pPr>
          </a:lstStyle>
          <a:p>
            <a:pPr lvl="0"/>
            <a:r>
              <a:rPr lang="en-US"/>
              <a:t>Click to edit Master text styles</a:t>
            </a:r>
          </a:p>
        </p:txBody>
      </p:sp>
      <p:sp>
        <p:nvSpPr>
          <p:cNvPr id="5" name="Date Placeholder 4"/>
          <p:cNvSpPr>
            <a:spLocks noGrp="1"/>
          </p:cNvSpPr>
          <p:nvPr>
            <p:ph type="dt" sz="half" idx="10"/>
          </p:nvPr>
        </p:nvSpPr>
        <p:spPr>
          <a:xfrm>
            <a:off x="457200" y="5296960"/>
            <a:ext cx="2133600" cy="304271"/>
          </a:xfrm>
          <a:prstGeom prst="rect">
            <a:avLst/>
          </a:prstGeom>
        </p:spPr>
        <p:txBody>
          <a:bodyPr/>
          <a:lstStyle/>
          <a:p>
            <a:endParaRPr lang="en-US"/>
          </a:p>
        </p:txBody>
      </p:sp>
      <p:sp>
        <p:nvSpPr>
          <p:cNvPr id="6" name="Footer Placeholder 5"/>
          <p:cNvSpPr>
            <a:spLocks noGrp="1"/>
          </p:cNvSpPr>
          <p:nvPr>
            <p:ph type="ftr" sz="quarter" idx="11"/>
          </p:nvPr>
        </p:nvSpPr>
        <p:spPr/>
        <p:txBody>
          <a:bodyPr/>
          <a:lstStyle/>
          <a:p>
            <a:r>
              <a:rPr lang="cs-CZ"/>
              <a:t>CS449</a:t>
            </a:r>
            <a:endParaRPr lang="en-US"/>
          </a:p>
        </p:txBody>
      </p:sp>
      <p:sp>
        <p:nvSpPr>
          <p:cNvPr id="7" name="Slide Number Placeholder 6"/>
          <p:cNvSpPr>
            <a:spLocks noGrp="1"/>
          </p:cNvSpPr>
          <p:nvPr>
            <p:ph type="sldNum" sz="quarter" idx="12"/>
          </p:nvPr>
        </p:nvSpPr>
        <p:spPr/>
        <p:txBody>
          <a:bodyPr/>
          <a:lstStyle/>
          <a:p>
            <a:fld id="{3552B95B-556F-44BD-91A5-D80C1B9E2BB3}" type="slidenum">
              <a:rPr lang="en-US" smtClean="0"/>
              <a:pPr/>
              <a:t>‹#›</a:t>
            </a:fld>
            <a:endParaRPr lang="en-US"/>
          </a:p>
        </p:txBody>
      </p:sp>
    </p:spTree>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9" name="Rectangle 8"/>
          <p:cNvSpPr/>
          <p:nvPr/>
        </p:nvSpPr>
        <p:spPr>
          <a:xfrm>
            <a:off x="0" y="5600700"/>
            <a:ext cx="9144000" cy="114300"/>
          </a:xfrm>
          <a:prstGeom prst="rect">
            <a:avLst/>
          </a:prstGeom>
          <a:solidFill>
            <a:srgbClr val="56397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20" dirty="0"/>
          </a:p>
        </p:txBody>
      </p:sp>
      <p:sp>
        <p:nvSpPr>
          <p:cNvPr id="7" name="Rectangle 6"/>
          <p:cNvSpPr/>
          <p:nvPr/>
        </p:nvSpPr>
        <p:spPr>
          <a:xfrm>
            <a:off x="0" y="0"/>
            <a:ext cx="9144000" cy="495300"/>
          </a:xfrm>
          <a:prstGeom prst="rect">
            <a:avLst/>
          </a:prstGeom>
          <a:solidFill>
            <a:srgbClr val="56397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20" dirty="0"/>
          </a:p>
        </p:txBody>
      </p:sp>
      <p:sp>
        <p:nvSpPr>
          <p:cNvPr id="2" name="Title Placeholder 1"/>
          <p:cNvSpPr>
            <a:spLocks noGrp="1"/>
          </p:cNvSpPr>
          <p:nvPr>
            <p:ph type="title"/>
          </p:nvPr>
        </p:nvSpPr>
        <p:spPr>
          <a:xfrm>
            <a:off x="152400" y="0"/>
            <a:ext cx="8991600" cy="495300"/>
          </a:xfrm>
          <a:prstGeom prst="rect">
            <a:avLst/>
          </a:prstGeom>
        </p:spPr>
        <p:txBody>
          <a:bodyPr vert="horz" lIns="91440" tIns="45720" rIns="91440" bIns="45720" rtlCol="0" anchor="ctr">
            <a:noAutofit/>
          </a:bodyPr>
          <a:lstStyle/>
          <a:p>
            <a:r>
              <a:rPr lang="en-US" dirty="0"/>
              <a:t>Click to edit Master title style</a:t>
            </a:r>
          </a:p>
        </p:txBody>
      </p:sp>
      <p:sp>
        <p:nvSpPr>
          <p:cNvPr id="3" name="Text Placeholder 2"/>
          <p:cNvSpPr>
            <a:spLocks noGrp="1"/>
          </p:cNvSpPr>
          <p:nvPr>
            <p:ph type="body" idx="1"/>
          </p:nvPr>
        </p:nvSpPr>
        <p:spPr>
          <a:xfrm>
            <a:off x="152400" y="495301"/>
            <a:ext cx="8991600" cy="4801659"/>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p:cNvSpPr>
            <a:spLocks noGrp="1"/>
          </p:cNvSpPr>
          <p:nvPr>
            <p:ph type="ftr" sz="quarter" idx="3"/>
          </p:nvPr>
        </p:nvSpPr>
        <p:spPr>
          <a:xfrm>
            <a:off x="0" y="5296960"/>
            <a:ext cx="1219200" cy="304271"/>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cs-CZ"/>
              <a:t>CS449</a:t>
            </a:r>
            <a:endParaRPr lang="en-US" dirty="0"/>
          </a:p>
        </p:txBody>
      </p:sp>
      <p:sp>
        <p:nvSpPr>
          <p:cNvPr id="6" name="Slide Number Placeholder 5"/>
          <p:cNvSpPr>
            <a:spLocks noGrp="1"/>
          </p:cNvSpPr>
          <p:nvPr>
            <p:ph type="sldNum" sz="quarter" idx="4"/>
          </p:nvPr>
        </p:nvSpPr>
        <p:spPr>
          <a:xfrm>
            <a:off x="8458200" y="5296960"/>
            <a:ext cx="685800" cy="304271"/>
          </a:xfrm>
          <a:prstGeom prst="rect">
            <a:avLst/>
          </a:prstGeom>
        </p:spPr>
        <p:txBody>
          <a:bodyPr vert="horz" lIns="91440" tIns="45720" rIns="91440" bIns="45720" rtlCol="0" anchor="ctr"/>
          <a:lstStyle>
            <a:lvl1pPr algn="r">
              <a:defRPr sz="1200">
                <a:solidFill>
                  <a:schemeClr val="tx1">
                    <a:tint val="75000"/>
                  </a:schemeClr>
                </a:solidFill>
              </a:defRPr>
            </a:lvl1pPr>
          </a:lstStyle>
          <a:p>
            <a:fld id="{3552B95B-556F-44BD-91A5-D80C1B9E2BB3}" type="slidenum">
              <a:rPr lang="en-US" smtClean="0"/>
              <a:pPr/>
              <a:t>‹#›</a:t>
            </a:fld>
            <a:endParaRPr lang="en-US"/>
          </a:p>
        </p:txBody>
      </p:sp>
    </p:spTree>
    <p:extLst>
      <p:ext uri="{BB962C8B-B14F-4D97-AF65-F5344CB8AC3E}">
        <p14:creationId xmlns:p14="http://schemas.microsoft.com/office/powerpoint/2010/main" val="192276868"/>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 id="2147483696" r:id="rId12"/>
  </p:sldLayoutIdLst>
  <p:transition/>
  <p:hf hdr="0" dt="0"/>
  <p:txStyles>
    <p:titleStyle>
      <a:lvl1pPr algn="l" defTabSz="822960" rtl="0" eaLnBrk="1" latinLnBrk="0" hangingPunct="1">
        <a:spcBef>
          <a:spcPct val="0"/>
        </a:spcBef>
        <a:buNone/>
        <a:defRPr sz="2800" b="1" kern="1200">
          <a:solidFill>
            <a:schemeClr val="bg1"/>
          </a:solidFill>
          <a:latin typeface="+mj-lt"/>
          <a:ea typeface="GulimChe" pitchFamily="49" charset="-127"/>
          <a:cs typeface="MoolBoran" pitchFamily="34" charset="0"/>
        </a:defRPr>
      </a:lvl1pPr>
    </p:titleStyle>
    <p:bodyStyle>
      <a:lvl1pPr marL="204312" indent="-204312" algn="l" defTabSz="822960" rtl="0" eaLnBrk="1" latinLnBrk="0" hangingPunct="1">
        <a:spcBef>
          <a:spcPts val="0"/>
        </a:spcBef>
        <a:buSzPct val="150000"/>
        <a:buFont typeface="Arial" pitchFamily="34" charset="0"/>
        <a:buChar char="•"/>
        <a:defRPr sz="2200" kern="1200">
          <a:solidFill>
            <a:schemeClr val="tx1"/>
          </a:solidFill>
          <a:latin typeface="+mn-lt"/>
          <a:ea typeface="+mn-ea"/>
          <a:cs typeface="+mn-cs"/>
        </a:defRPr>
      </a:lvl1pPr>
      <a:lvl2pPr marL="415767" indent="-207170" algn="l" defTabSz="822960" rtl="0" eaLnBrk="1" latinLnBrk="0" hangingPunct="1">
        <a:spcBef>
          <a:spcPts val="0"/>
        </a:spcBef>
        <a:buFont typeface="Courier New" pitchFamily="49" charset="0"/>
        <a:buChar char="o"/>
        <a:defRPr sz="2200" kern="1200">
          <a:solidFill>
            <a:schemeClr val="tx1"/>
          </a:solidFill>
          <a:latin typeface="+mn-lt"/>
          <a:ea typeface="+mn-ea"/>
          <a:cs typeface="+mn-cs"/>
        </a:defRPr>
      </a:lvl2pPr>
      <a:lvl3pPr marL="620078" indent="-205740" algn="l" defTabSz="822960" rtl="0" eaLnBrk="1" latinLnBrk="0" hangingPunct="1">
        <a:spcBef>
          <a:spcPts val="0"/>
        </a:spcBef>
        <a:buFont typeface="Wingdings" pitchFamily="2" charset="2"/>
        <a:buChar char="§"/>
        <a:defRPr sz="2200" kern="1200">
          <a:solidFill>
            <a:schemeClr val="tx1"/>
          </a:solidFill>
          <a:latin typeface="+mn-lt"/>
          <a:ea typeface="+mn-ea"/>
          <a:cs typeface="+mn-cs"/>
        </a:defRPr>
      </a:lvl3pPr>
      <a:lvl4pPr marL="821532" indent="-205740" algn="l" defTabSz="822960" rtl="0" eaLnBrk="1" latinLnBrk="0" hangingPunct="1">
        <a:spcBef>
          <a:spcPts val="0"/>
        </a:spcBef>
        <a:buFont typeface="Arial" pitchFamily="34" charset="0"/>
        <a:buChar char="–"/>
        <a:defRPr sz="2200" kern="1200">
          <a:solidFill>
            <a:schemeClr val="tx1"/>
          </a:solidFill>
          <a:latin typeface="+mn-lt"/>
          <a:ea typeface="+mn-ea"/>
          <a:cs typeface="+mn-cs"/>
        </a:defRPr>
      </a:lvl4pPr>
      <a:lvl5pPr marL="1028700" indent="-205740" algn="l" defTabSz="822960" rtl="0" eaLnBrk="1" latinLnBrk="0" hangingPunct="1">
        <a:spcBef>
          <a:spcPts val="0"/>
        </a:spcBef>
        <a:buFont typeface="Arial" pitchFamily="34" charset="0"/>
        <a:buChar char="»"/>
        <a:defRPr sz="2200" kern="1200">
          <a:solidFill>
            <a:schemeClr val="tx1"/>
          </a:solidFill>
          <a:latin typeface="+mn-lt"/>
          <a:ea typeface="+mn-ea"/>
          <a:cs typeface="+mn-cs"/>
        </a:defRPr>
      </a:lvl5pPr>
      <a:lvl6pPr marL="2263140" indent="-205740" algn="l" defTabSz="822960" rtl="0" eaLnBrk="1" latinLnBrk="0" hangingPunct="1">
        <a:spcBef>
          <a:spcPct val="20000"/>
        </a:spcBef>
        <a:buFont typeface="Arial" pitchFamily="34" charset="0"/>
        <a:buChar char="•"/>
        <a:defRPr sz="1800" kern="1200">
          <a:solidFill>
            <a:schemeClr val="tx1"/>
          </a:solidFill>
          <a:latin typeface="+mn-lt"/>
          <a:ea typeface="+mn-ea"/>
          <a:cs typeface="+mn-cs"/>
        </a:defRPr>
      </a:lvl6pPr>
      <a:lvl7pPr marL="2674620" indent="-205740" algn="l" defTabSz="822960" rtl="0" eaLnBrk="1" latinLnBrk="0" hangingPunct="1">
        <a:spcBef>
          <a:spcPct val="20000"/>
        </a:spcBef>
        <a:buFont typeface="Arial" pitchFamily="34" charset="0"/>
        <a:buChar char="•"/>
        <a:defRPr sz="1800" kern="1200">
          <a:solidFill>
            <a:schemeClr val="tx1"/>
          </a:solidFill>
          <a:latin typeface="+mn-lt"/>
          <a:ea typeface="+mn-ea"/>
          <a:cs typeface="+mn-cs"/>
        </a:defRPr>
      </a:lvl7pPr>
      <a:lvl8pPr marL="3086100" indent="-205740" algn="l" defTabSz="822960" rtl="0" eaLnBrk="1" latinLnBrk="0" hangingPunct="1">
        <a:spcBef>
          <a:spcPct val="20000"/>
        </a:spcBef>
        <a:buFont typeface="Arial" pitchFamily="34" charset="0"/>
        <a:buChar char="•"/>
        <a:defRPr sz="1800" kern="1200">
          <a:solidFill>
            <a:schemeClr val="tx1"/>
          </a:solidFill>
          <a:latin typeface="+mn-lt"/>
          <a:ea typeface="+mn-ea"/>
          <a:cs typeface="+mn-cs"/>
        </a:defRPr>
      </a:lvl8pPr>
      <a:lvl9pPr marL="3497580" indent="-205740" algn="l" defTabSz="822960" rtl="0" eaLnBrk="1" latinLnBrk="0" hangingPunct="1">
        <a:spcBef>
          <a:spcPct val="20000"/>
        </a:spcBef>
        <a:buFont typeface="Arial" pitchFamily="34" charset="0"/>
        <a:buChar char="•"/>
        <a:defRPr sz="1800" kern="1200">
          <a:solidFill>
            <a:schemeClr val="tx1"/>
          </a:solidFill>
          <a:latin typeface="+mn-lt"/>
          <a:ea typeface="+mn-ea"/>
          <a:cs typeface="+mn-cs"/>
        </a:defRPr>
      </a:lvl9pPr>
    </p:bodyStyle>
    <p:otherStyle>
      <a:defPPr>
        <a:defRPr lang="en-US"/>
      </a:defPPr>
      <a:lvl1pPr marL="0" algn="l" defTabSz="822960" rtl="0" eaLnBrk="1" latinLnBrk="0" hangingPunct="1">
        <a:defRPr sz="1620" kern="1200">
          <a:solidFill>
            <a:schemeClr val="tx1"/>
          </a:solidFill>
          <a:latin typeface="+mn-lt"/>
          <a:ea typeface="+mn-ea"/>
          <a:cs typeface="+mn-cs"/>
        </a:defRPr>
      </a:lvl1pPr>
      <a:lvl2pPr marL="411480" algn="l" defTabSz="822960" rtl="0" eaLnBrk="1" latinLnBrk="0" hangingPunct="1">
        <a:defRPr sz="1620" kern="1200">
          <a:solidFill>
            <a:schemeClr val="tx1"/>
          </a:solidFill>
          <a:latin typeface="+mn-lt"/>
          <a:ea typeface="+mn-ea"/>
          <a:cs typeface="+mn-cs"/>
        </a:defRPr>
      </a:lvl2pPr>
      <a:lvl3pPr marL="822960" algn="l" defTabSz="822960" rtl="0" eaLnBrk="1" latinLnBrk="0" hangingPunct="1">
        <a:defRPr sz="1620" kern="1200">
          <a:solidFill>
            <a:schemeClr val="tx1"/>
          </a:solidFill>
          <a:latin typeface="+mn-lt"/>
          <a:ea typeface="+mn-ea"/>
          <a:cs typeface="+mn-cs"/>
        </a:defRPr>
      </a:lvl3pPr>
      <a:lvl4pPr marL="1234440" algn="l" defTabSz="822960" rtl="0" eaLnBrk="1" latinLnBrk="0" hangingPunct="1">
        <a:defRPr sz="1620" kern="1200">
          <a:solidFill>
            <a:schemeClr val="tx1"/>
          </a:solidFill>
          <a:latin typeface="+mn-lt"/>
          <a:ea typeface="+mn-ea"/>
          <a:cs typeface="+mn-cs"/>
        </a:defRPr>
      </a:lvl4pPr>
      <a:lvl5pPr marL="1645920" algn="l" defTabSz="822960" rtl="0" eaLnBrk="1" latinLnBrk="0" hangingPunct="1">
        <a:defRPr sz="1620" kern="1200">
          <a:solidFill>
            <a:schemeClr val="tx1"/>
          </a:solidFill>
          <a:latin typeface="+mn-lt"/>
          <a:ea typeface="+mn-ea"/>
          <a:cs typeface="+mn-cs"/>
        </a:defRPr>
      </a:lvl5pPr>
      <a:lvl6pPr marL="2057400" algn="l" defTabSz="822960" rtl="0" eaLnBrk="1" latinLnBrk="0" hangingPunct="1">
        <a:defRPr sz="1620" kern="1200">
          <a:solidFill>
            <a:schemeClr val="tx1"/>
          </a:solidFill>
          <a:latin typeface="+mn-lt"/>
          <a:ea typeface="+mn-ea"/>
          <a:cs typeface="+mn-cs"/>
        </a:defRPr>
      </a:lvl6pPr>
      <a:lvl7pPr marL="2468880" algn="l" defTabSz="822960" rtl="0" eaLnBrk="1" latinLnBrk="0" hangingPunct="1">
        <a:defRPr sz="1620" kern="1200">
          <a:solidFill>
            <a:schemeClr val="tx1"/>
          </a:solidFill>
          <a:latin typeface="+mn-lt"/>
          <a:ea typeface="+mn-ea"/>
          <a:cs typeface="+mn-cs"/>
        </a:defRPr>
      </a:lvl7pPr>
      <a:lvl8pPr marL="2880360" algn="l" defTabSz="822960" rtl="0" eaLnBrk="1" latinLnBrk="0" hangingPunct="1">
        <a:defRPr sz="1620" kern="1200">
          <a:solidFill>
            <a:schemeClr val="tx1"/>
          </a:solidFill>
          <a:latin typeface="+mn-lt"/>
          <a:ea typeface="+mn-ea"/>
          <a:cs typeface="+mn-cs"/>
        </a:defRPr>
      </a:lvl8pPr>
      <a:lvl9pPr marL="3291840" algn="l" defTabSz="822960" rtl="0" eaLnBrk="1" latinLnBrk="0" hangingPunct="1">
        <a:defRPr sz="162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714501"/>
            <a:ext cx="7848600" cy="1225021"/>
          </a:xfrm>
        </p:spPr>
        <p:txBody>
          <a:bodyPr/>
          <a:lstStyle/>
          <a:p>
            <a:r>
              <a:rPr lang="en-US" dirty="0"/>
              <a:t>Multiprocessing 2</a:t>
            </a:r>
            <a:endParaRPr lang="en-US" sz="2400" b="1" dirty="0">
              <a:latin typeface="Consolas" panose="020B0609020204030204" pitchFamily="49" charset="0"/>
            </a:endParaRPr>
          </a:p>
        </p:txBody>
      </p:sp>
      <p:sp>
        <p:nvSpPr>
          <p:cNvPr id="3" name="Subtitle 2"/>
          <p:cNvSpPr>
            <a:spLocks noGrp="1"/>
          </p:cNvSpPr>
          <p:nvPr>
            <p:ph type="subTitle" idx="1"/>
          </p:nvPr>
        </p:nvSpPr>
        <p:spPr/>
        <p:txBody>
          <a:bodyPr/>
          <a:lstStyle/>
          <a:p>
            <a:r>
              <a:rPr lang="en-US" dirty="0"/>
              <a:t>CS 0449</a:t>
            </a:r>
          </a:p>
          <a:p>
            <a:r>
              <a:rPr lang="en-US" dirty="0"/>
              <a:t>Jarrett Billingsley</a:t>
            </a:r>
          </a:p>
        </p:txBody>
      </p:sp>
    </p:spTree>
    <p:extLst>
      <p:ext uri="{BB962C8B-B14F-4D97-AF65-F5344CB8AC3E}">
        <p14:creationId xmlns:p14="http://schemas.microsoft.com/office/powerpoint/2010/main" val="3612086569"/>
      </p:ext>
    </p:extLst>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Scheduling, revisited</a:t>
            </a:r>
          </a:p>
        </p:txBody>
      </p:sp>
      <p:sp>
        <p:nvSpPr>
          <p:cNvPr id="3" name="Footer Placeholder 2"/>
          <p:cNvSpPr>
            <a:spLocks noGrp="1"/>
          </p:cNvSpPr>
          <p:nvPr>
            <p:ph type="ftr" sz="quarter" idx="11"/>
          </p:nvPr>
        </p:nvSpPr>
        <p:spPr/>
        <p:txBody>
          <a:bodyPr/>
          <a:lstStyle/>
          <a:p>
            <a:r>
              <a:rPr lang="cs-CZ"/>
              <a:t>CS449</a:t>
            </a:r>
            <a:endParaRPr lang="en-US" dirty="0"/>
          </a:p>
        </p:txBody>
      </p:sp>
      <p:sp>
        <p:nvSpPr>
          <p:cNvPr id="4" name="Slide Number Placeholder 3"/>
          <p:cNvSpPr>
            <a:spLocks noGrp="1"/>
          </p:cNvSpPr>
          <p:nvPr>
            <p:ph type="sldNum" sz="quarter" idx="12"/>
          </p:nvPr>
        </p:nvSpPr>
        <p:spPr/>
        <p:txBody>
          <a:bodyPr/>
          <a:lstStyle/>
          <a:p>
            <a:fld id="{3552B95B-556F-44BD-91A5-D80C1B9E2BB3}" type="slidenum">
              <a:rPr lang="en-US" smtClean="0"/>
              <a:pPr/>
              <a:t>10</a:t>
            </a:fld>
            <a:endParaRPr lang="en-US"/>
          </a:p>
        </p:txBody>
      </p:sp>
    </p:spTree>
    <p:extLst>
      <p:ext uri="{BB962C8B-B14F-4D97-AF65-F5344CB8AC3E}">
        <p14:creationId xmlns:p14="http://schemas.microsoft.com/office/powerpoint/2010/main" val="119002504"/>
      </p:ext>
    </p:extLst>
  </p:cSld>
  <p:clrMapOvr>
    <a:masterClrMapping/>
  </p:clrMapOv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Scheduling points</a:t>
            </a:r>
          </a:p>
        </p:txBody>
      </p:sp>
      <p:sp>
        <p:nvSpPr>
          <p:cNvPr id="3" name="Content Placeholder 2"/>
          <p:cNvSpPr>
            <a:spLocks noGrp="1"/>
          </p:cNvSpPr>
          <p:nvPr>
            <p:ph idx="1"/>
          </p:nvPr>
        </p:nvSpPr>
        <p:spPr/>
        <p:txBody>
          <a:bodyPr/>
          <a:lstStyle/>
          <a:p>
            <a:r>
              <a:rPr lang="en-US" dirty="0"/>
              <a:t>whenever a process/thread </a:t>
            </a:r>
            <a:r>
              <a:rPr lang="en-US" b="1" dirty="0"/>
              <a:t>gives up the CPU</a:t>
            </a:r>
            <a:r>
              <a:rPr lang="en-US" dirty="0"/>
              <a:t>, we have to decide who gets the CPU next.</a:t>
            </a:r>
            <a:endParaRPr lang="en-US" i="1" dirty="0"/>
          </a:p>
          <a:p>
            <a:r>
              <a:rPr lang="en-US" dirty="0"/>
              <a:t>there are a few ways for a process/thread to give up the CPU</a:t>
            </a:r>
          </a:p>
          <a:p>
            <a:pPr lvl="1"/>
            <a:r>
              <a:rPr lang="en-US" dirty="0"/>
              <a:t>it could get </a:t>
            </a:r>
            <a:r>
              <a:rPr lang="en-US" b="1" dirty="0"/>
              <a:t>preempted</a:t>
            </a:r>
          </a:p>
          <a:p>
            <a:pPr lvl="2"/>
            <a:r>
              <a:rPr lang="en-US" dirty="0"/>
              <a:t>it used up its whole quantum and was interrupted</a:t>
            </a:r>
          </a:p>
          <a:p>
            <a:pPr lvl="1"/>
            <a:r>
              <a:rPr lang="en-US" dirty="0"/>
              <a:t>it could </a:t>
            </a:r>
            <a:r>
              <a:rPr lang="en-US" b="1" dirty="0"/>
              <a:t>yield</a:t>
            </a:r>
          </a:p>
          <a:p>
            <a:pPr lvl="2"/>
            <a:r>
              <a:rPr lang="en-US" dirty="0"/>
              <a:t>it </a:t>
            </a:r>
            <a:r>
              <a:rPr lang="en-US" i="1" dirty="0"/>
              <a:t>voluntarily</a:t>
            </a:r>
            <a:r>
              <a:rPr lang="en-US" dirty="0"/>
              <a:t> gives up control </a:t>
            </a:r>
            <a:r>
              <a:rPr lang="mr-IN" dirty="0"/>
              <a:t>–</a:t>
            </a:r>
            <a:r>
              <a:rPr lang="en-US" dirty="0"/>
              <a:t> it's playing nice!!</a:t>
            </a:r>
          </a:p>
          <a:p>
            <a:pPr lvl="1"/>
            <a:r>
              <a:rPr lang="en-US" dirty="0"/>
              <a:t>it could use a </a:t>
            </a:r>
            <a:r>
              <a:rPr lang="en-US" b="1" dirty="0"/>
              <a:t>blocking syscall</a:t>
            </a:r>
          </a:p>
          <a:p>
            <a:pPr lvl="2"/>
            <a:r>
              <a:rPr lang="en-US" dirty="0"/>
              <a:t>such as reading data from a file</a:t>
            </a:r>
          </a:p>
          <a:p>
            <a:pPr lvl="1"/>
            <a:r>
              <a:rPr lang="en-US" dirty="0"/>
              <a:t>it could </a:t>
            </a:r>
            <a:r>
              <a:rPr lang="en-US" b="1" dirty="0"/>
              <a:t>exit</a:t>
            </a:r>
          </a:p>
          <a:p>
            <a:pPr lvl="2"/>
            <a:r>
              <a:rPr lang="en-US" dirty="0"/>
              <a:t>either on purpose or by crashing.</a:t>
            </a:r>
          </a:p>
        </p:txBody>
      </p:sp>
      <p:sp>
        <p:nvSpPr>
          <p:cNvPr id="4" name="Footer Placeholder 3"/>
          <p:cNvSpPr>
            <a:spLocks noGrp="1"/>
          </p:cNvSpPr>
          <p:nvPr>
            <p:ph type="ftr" sz="quarter" idx="11"/>
          </p:nvPr>
        </p:nvSpPr>
        <p:spPr/>
        <p:txBody>
          <a:bodyPr/>
          <a:lstStyle/>
          <a:p>
            <a:r>
              <a:rPr lang="cs-CZ"/>
              <a:t>CS449</a:t>
            </a:r>
            <a:endParaRPr lang="en-US"/>
          </a:p>
        </p:txBody>
      </p:sp>
      <p:sp>
        <p:nvSpPr>
          <p:cNvPr id="5" name="Slide Number Placeholder 4"/>
          <p:cNvSpPr>
            <a:spLocks noGrp="1"/>
          </p:cNvSpPr>
          <p:nvPr>
            <p:ph type="sldNum" sz="quarter" idx="12"/>
          </p:nvPr>
        </p:nvSpPr>
        <p:spPr/>
        <p:txBody>
          <a:bodyPr/>
          <a:lstStyle/>
          <a:p>
            <a:fld id="{3552B95B-556F-44BD-91A5-D80C1B9E2BB3}" type="slidenum">
              <a:rPr lang="en-US" smtClean="0"/>
              <a:pPr/>
              <a:t>11</a:t>
            </a:fld>
            <a:endParaRPr lang="en-US"/>
          </a:p>
        </p:txBody>
      </p:sp>
    </p:spTree>
    <p:extLst>
      <p:ext uri="{BB962C8B-B14F-4D97-AF65-F5344CB8AC3E}">
        <p14:creationId xmlns:p14="http://schemas.microsoft.com/office/powerpoint/2010/main" val="1144820691"/>
      </p:ext>
    </p:extLst>
  </p:cSld>
  <p:clrMapOvr>
    <a:masterClrMapping/>
  </p:clrMapOv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7" name="Straight Arrow Connector 46"/>
          <p:cNvCxnSpPr>
            <a:stCxn id="9" idx="6"/>
            <a:endCxn id="11" idx="1"/>
          </p:cNvCxnSpPr>
          <p:nvPr/>
        </p:nvCxnSpPr>
        <p:spPr>
          <a:xfrm>
            <a:off x="6284492" y="1452026"/>
            <a:ext cx="1363570" cy="994826"/>
          </a:xfrm>
          <a:prstGeom prst="straightConnector1">
            <a:avLst/>
          </a:prstGeom>
          <a:ln w="38100">
            <a:solidFill>
              <a:srgbClr val="FF0000"/>
            </a:solidFill>
            <a:prstDash val="dash"/>
            <a:tailEnd type="triangle"/>
          </a:ln>
        </p:spPr>
        <p:style>
          <a:lnRef idx="1">
            <a:schemeClr val="accent1"/>
          </a:lnRef>
          <a:fillRef idx="0">
            <a:schemeClr val="accent1"/>
          </a:fillRef>
          <a:effectRef idx="0">
            <a:schemeClr val="accent1"/>
          </a:effectRef>
          <a:fontRef idx="minor">
            <a:schemeClr val="tx1"/>
          </a:fontRef>
        </p:style>
      </p:cxnSp>
      <p:cxnSp>
        <p:nvCxnSpPr>
          <p:cNvPr id="48" name="Straight Arrow Connector 47"/>
          <p:cNvCxnSpPr>
            <a:stCxn id="10" idx="6"/>
            <a:endCxn id="11" idx="3"/>
          </p:cNvCxnSpPr>
          <p:nvPr/>
        </p:nvCxnSpPr>
        <p:spPr>
          <a:xfrm flipV="1">
            <a:off x="5768917" y="3039548"/>
            <a:ext cx="1879145" cy="1227652"/>
          </a:xfrm>
          <a:prstGeom prst="straightConnector1">
            <a:avLst/>
          </a:prstGeom>
          <a:ln w="38100">
            <a:solidFill>
              <a:srgbClr val="FF0000"/>
            </a:solidFill>
            <a:prstDash val="dash"/>
            <a:tailEnd type="triangle"/>
          </a:ln>
        </p:spPr>
        <p:style>
          <a:lnRef idx="1">
            <a:schemeClr val="accent1"/>
          </a:lnRef>
          <a:fillRef idx="0">
            <a:schemeClr val="accent1"/>
          </a:fillRef>
          <a:effectRef idx="0">
            <a:schemeClr val="accent1"/>
          </a:effectRef>
          <a:fontRef idx="minor">
            <a:schemeClr val="tx1"/>
          </a:fontRef>
        </p:style>
      </p:cxnSp>
      <p:cxnSp>
        <p:nvCxnSpPr>
          <p:cNvPr id="51" name="Straight Arrow Connector 50"/>
          <p:cNvCxnSpPr>
            <a:stCxn id="8" idx="6"/>
            <a:endCxn id="11" idx="2"/>
          </p:cNvCxnSpPr>
          <p:nvPr/>
        </p:nvCxnSpPr>
        <p:spPr>
          <a:xfrm>
            <a:off x="4218876" y="2743200"/>
            <a:ext cx="3172524" cy="0"/>
          </a:xfrm>
          <a:prstGeom prst="straightConnector1">
            <a:avLst/>
          </a:prstGeom>
          <a:ln w="38100">
            <a:solidFill>
              <a:srgbClr val="FF0000"/>
            </a:solidFill>
            <a:prstDash val="dash"/>
            <a:tailEnd type="triangle"/>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p:txBody>
          <a:bodyPr/>
          <a:lstStyle/>
          <a:p>
            <a:r>
              <a:rPr lang="en-US" dirty="0"/>
              <a:t>The directed graph of life</a:t>
            </a:r>
          </a:p>
        </p:txBody>
      </p:sp>
      <p:sp>
        <p:nvSpPr>
          <p:cNvPr id="3" name="Content Placeholder 2"/>
          <p:cNvSpPr>
            <a:spLocks noGrp="1"/>
          </p:cNvSpPr>
          <p:nvPr>
            <p:ph idx="1"/>
          </p:nvPr>
        </p:nvSpPr>
        <p:spPr>
          <a:xfrm>
            <a:off x="152400" y="495301"/>
            <a:ext cx="8991600" cy="533399"/>
          </a:xfrm>
        </p:spPr>
        <p:txBody>
          <a:bodyPr/>
          <a:lstStyle/>
          <a:p>
            <a:r>
              <a:rPr lang="en-US" dirty="0"/>
              <a:t>processes/threads can be in one of many </a:t>
            </a:r>
            <a:r>
              <a:rPr lang="en-US" b="1" dirty="0"/>
              <a:t>states</a:t>
            </a:r>
            <a:endParaRPr lang="en-US" dirty="0"/>
          </a:p>
        </p:txBody>
      </p:sp>
      <p:sp>
        <p:nvSpPr>
          <p:cNvPr id="4" name="Footer Placeholder 3"/>
          <p:cNvSpPr>
            <a:spLocks noGrp="1"/>
          </p:cNvSpPr>
          <p:nvPr>
            <p:ph type="ftr" sz="quarter" idx="11"/>
          </p:nvPr>
        </p:nvSpPr>
        <p:spPr/>
        <p:txBody>
          <a:bodyPr/>
          <a:lstStyle/>
          <a:p>
            <a:r>
              <a:rPr lang="cs-CZ"/>
              <a:t>CS449</a:t>
            </a:r>
            <a:endParaRPr lang="en-US"/>
          </a:p>
        </p:txBody>
      </p:sp>
      <p:sp>
        <p:nvSpPr>
          <p:cNvPr id="5" name="Slide Number Placeholder 4"/>
          <p:cNvSpPr>
            <a:spLocks noGrp="1"/>
          </p:cNvSpPr>
          <p:nvPr>
            <p:ph type="sldNum" sz="quarter" idx="12"/>
          </p:nvPr>
        </p:nvSpPr>
        <p:spPr/>
        <p:txBody>
          <a:bodyPr/>
          <a:lstStyle/>
          <a:p>
            <a:fld id="{3552B95B-556F-44BD-91A5-D80C1B9E2BB3}" type="slidenum">
              <a:rPr lang="en-US" smtClean="0"/>
              <a:pPr/>
              <a:t>12</a:t>
            </a:fld>
            <a:endParaRPr lang="en-US"/>
          </a:p>
        </p:txBody>
      </p:sp>
      <p:sp>
        <p:nvSpPr>
          <p:cNvPr id="6" name="Oval 5"/>
          <p:cNvSpPr/>
          <p:nvPr/>
        </p:nvSpPr>
        <p:spPr>
          <a:xfrm>
            <a:off x="381000" y="2324100"/>
            <a:ext cx="1752600" cy="838200"/>
          </a:xfrm>
          <a:prstGeom prst="ellipse">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t>Created</a:t>
            </a:r>
          </a:p>
        </p:txBody>
      </p:sp>
      <p:sp>
        <p:nvSpPr>
          <p:cNvPr id="8" name="Oval 7"/>
          <p:cNvSpPr/>
          <p:nvPr/>
        </p:nvSpPr>
        <p:spPr>
          <a:xfrm>
            <a:off x="2466276" y="2324100"/>
            <a:ext cx="1752600" cy="838200"/>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t>Ready </a:t>
            </a:r>
            <a:r>
              <a:rPr lang="en-US" sz="1600" b="1" dirty="0"/>
              <a:t>(sleeping)</a:t>
            </a:r>
          </a:p>
        </p:txBody>
      </p:sp>
      <p:sp>
        <p:nvSpPr>
          <p:cNvPr id="9" name="Oval 8"/>
          <p:cNvSpPr/>
          <p:nvPr/>
        </p:nvSpPr>
        <p:spPr>
          <a:xfrm>
            <a:off x="4531892" y="1032926"/>
            <a:ext cx="1752600" cy="838200"/>
          </a:xfrm>
          <a:prstGeom prst="ellipse">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t>Running</a:t>
            </a:r>
          </a:p>
        </p:txBody>
      </p:sp>
      <p:sp>
        <p:nvSpPr>
          <p:cNvPr id="10" name="Oval 9"/>
          <p:cNvSpPr/>
          <p:nvPr/>
        </p:nvSpPr>
        <p:spPr>
          <a:xfrm>
            <a:off x="4016317" y="3848100"/>
            <a:ext cx="1752600" cy="838200"/>
          </a:xfrm>
          <a:prstGeom prst="ellipse">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t>Blocked</a:t>
            </a:r>
          </a:p>
        </p:txBody>
      </p:sp>
      <p:sp>
        <p:nvSpPr>
          <p:cNvPr id="11" name="Oval 10"/>
          <p:cNvSpPr/>
          <p:nvPr/>
        </p:nvSpPr>
        <p:spPr>
          <a:xfrm>
            <a:off x="7391400" y="2324100"/>
            <a:ext cx="1752600" cy="8382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a:t>Dead</a:t>
            </a:r>
            <a:endParaRPr lang="en-US" sz="2000" b="1" dirty="0"/>
          </a:p>
        </p:txBody>
      </p:sp>
      <p:cxnSp>
        <p:nvCxnSpPr>
          <p:cNvPr id="13" name="Straight Arrow Connector 12"/>
          <p:cNvCxnSpPr>
            <a:stCxn id="6" idx="6"/>
            <a:endCxn id="8" idx="2"/>
          </p:cNvCxnSpPr>
          <p:nvPr/>
        </p:nvCxnSpPr>
        <p:spPr>
          <a:xfrm>
            <a:off x="2133600" y="2743200"/>
            <a:ext cx="332676" cy="0"/>
          </a:xfrm>
          <a:prstGeom prst="straightConnector1">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5" name="Curved Connector 14"/>
          <p:cNvCxnSpPr>
            <a:stCxn id="8" idx="0"/>
            <a:endCxn id="9" idx="2"/>
          </p:cNvCxnSpPr>
          <p:nvPr/>
        </p:nvCxnSpPr>
        <p:spPr>
          <a:xfrm rot="5400000" flipH="1" flipV="1">
            <a:off x="3501197" y="1293405"/>
            <a:ext cx="872074" cy="1189316"/>
          </a:xfrm>
          <a:prstGeom prst="curvedConnector2">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6" name="Curved Connector 15"/>
          <p:cNvCxnSpPr>
            <a:stCxn id="9" idx="6"/>
            <a:endCxn id="11" idx="0"/>
          </p:cNvCxnSpPr>
          <p:nvPr/>
        </p:nvCxnSpPr>
        <p:spPr>
          <a:xfrm>
            <a:off x="6284492" y="1452026"/>
            <a:ext cx="1983208" cy="872074"/>
          </a:xfrm>
          <a:prstGeom prst="curvedConnector2">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9" name="Curved Connector 18"/>
          <p:cNvCxnSpPr>
            <a:stCxn id="9" idx="6"/>
            <a:endCxn id="10" idx="6"/>
          </p:cNvCxnSpPr>
          <p:nvPr/>
        </p:nvCxnSpPr>
        <p:spPr>
          <a:xfrm flipH="1">
            <a:off x="5768917" y="1452026"/>
            <a:ext cx="515575" cy="2815174"/>
          </a:xfrm>
          <a:prstGeom prst="curvedConnector3">
            <a:avLst>
              <a:gd name="adj1" fmla="val -96407"/>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7" name="Curved Connector 26"/>
          <p:cNvCxnSpPr>
            <a:stCxn id="10" idx="2"/>
            <a:endCxn id="8" idx="4"/>
          </p:cNvCxnSpPr>
          <p:nvPr/>
        </p:nvCxnSpPr>
        <p:spPr>
          <a:xfrm rot="10800000">
            <a:off x="3342577" y="3162300"/>
            <a:ext cx="673741" cy="1104900"/>
          </a:xfrm>
          <a:prstGeom prst="curvedConnector2">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0" name="Curved Connector 29"/>
          <p:cNvCxnSpPr>
            <a:stCxn id="9" idx="4"/>
            <a:endCxn id="8" idx="6"/>
          </p:cNvCxnSpPr>
          <p:nvPr/>
        </p:nvCxnSpPr>
        <p:spPr>
          <a:xfrm rot="5400000">
            <a:off x="4377497" y="1712505"/>
            <a:ext cx="872074" cy="1189316"/>
          </a:xfrm>
          <a:prstGeom prst="curvedConnector2">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45" name="TextBox 44"/>
          <p:cNvSpPr txBox="1"/>
          <p:nvPr/>
        </p:nvSpPr>
        <p:spPr>
          <a:xfrm>
            <a:off x="296101" y="1547298"/>
            <a:ext cx="1567746" cy="461665"/>
          </a:xfrm>
          <a:prstGeom prst="rect">
            <a:avLst/>
          </a:prstGeom>
          <a:noFill/>
        </p:spPr>
        <p:txBody>
          <a:bodyPr wrap="square" rtlCol="0">
            <a:spAutoFit/>
          </a:bodyPr>
          <a:lstStyle/>
          <a:p>
            <a:pPr algn="ctr"/>
            <a:r>
              <a:rPr lang="en-US" sz="2400" b="1" dirty="0">
                <a:latin typeface="Consolas" charset="0"/>
                <a:ea typeface="Consolas" charset="0"/>
                <a:cs typeface="Consolas" charset="0"/>
              </a:rPr>
              <a:t>fork()!</a:t>
            </a:r>
            <a:endParaRPr lang="en-US" sz="2400" b="1" i="1" dirty="0">
              <a:latin typeface="Consolas" charset="0"/>
              <a:ea typeface="Consolas" charset="0"/>
              <a:cs typeface="Consolas" charset="0"/>
            </a:endParaRPr>
          </a:p>
        </p:txBody>
      </p:sp>
      <p:sp>
        <p:nvSpPr>
          <p:cNvPr id="58" name="TextBox 57"/>
          <p:cNvSpPr txBox="1"/>
          <p:nvPr/>
        </p:nvSpPr>
        <p:spPr>
          <a:xfrm rot="19346920">
            <a:off x="2659982" y="1438539"/>
            <a:ext cx="1567746" cy="369332"/>
          </a:xfrm>
          <a:prstGeom prst="rect">
            <a:avLst/>
          </a:prstGeom>
          <a:noFill/>
        </p:spPr>
        <p:txBody>
          <a:bodyPr wrap="square" rtlCol="0">
            <a:spAutoFit/>
          </a:bodyPr>
          <a:lstStyle/>
          <a:p>
            <a:pPr algn="ctr"/>
            <a:r>
              <a:rPr lang="en-US" sz="1800" dirty="0"/>
              <a:t>scheduled</a:t>
            </a:r>
          </a:p>
        </p:txBody>
      </p:sp>
      <p:sp>
        <p:nvSpPr>
          <p:cNvPr id="78" name="TextBox 77"/>
          <p:cNvSpPr txBox="1"/>
          <p:nvPr/>
        </p:nvSpPr>
        <p:spPr>
          <a:xfrm rot="19435815">
            <a:off x="4822438" y="2000659"/>
            <a:ext cx="1567746" cy="369332"/>
          </a:xfrm>
          <a:prstGeom prst="rect">
            <a:avLst/>
          </a:prstGeom>
          <a:noFill/>
        </p:spPr>
        <p:txBody>
          <a:bodyPr wrap="square" rtlCol="0">
            <a:spAutoFit/>
          </a:bodyPr>
          <a:lstStyle/>
          <a:p>
            <a:pPr algn="ctr"/>
            <a:r>
              <a:rPr lang="en-US" sz="1800" dirty="0"/>
              <a:t>preempted</a:t>
            </a:r>
          </a:p>
        </p:txBody>
      </p:sp>
      <p:sp>
        <p:nvSpPr>
          <p:cNvPr id="79" name="TextBox 78"/>
          <p:cNvSpPr txBox="1"/>
          <p:nvPr/>
        </p:nvSpPr>
        <p:spPr>
          <a:xfrm rot="1156337">
            <a:off x="6752333" y="1253420"/>
            <a:ext cx="1567746" cy="369332"/>
          </a:xfrm>
          <a:prstGeom prst="rect">
            <a:avLst/>
          </a:prstGeom>
          <a:noFill/>
        </p:spPr>
        <p:txBody>
          <a:bodyPr wrap="square" rtlCol="0">
            <a:spAutoFit/>
          </a:bodyPr>
          <a:lstStyle/>
          <a:p>
            <a:pPr algn="ctr"/>
            <a:r>
              <a:rPr lang="en-US" sz="1800"/>
              <a:t>normal exit</a:t>
            </a:r>
            <a:endParaRPr lang="en-US" sz="1800" dirty="0"/>
          </a:p>
        </p:txBody>
      </p:sp>
      <p:sp>
        <p:nvSpPr>
          <p:cNvPr id="81" name="TextBox 80"/>
          <p:cNvSpPr txBox="1"/>
          <p:nvPr/>
        </p:nvSpPr>
        <p:spPr>
          <a:xfrm rot="18876576">
            <a:off x="5792902" y="3978257"/>
            <a:ext cx="1384340" cy="646331"/>
          </a:xfrm>
          <a:prstGeom prst="rect">
            <a:avLst/>
          </a:prstGeom>
          <a:noFill/>
        </p:spPr>
        <p:txBody>
          <a:bodyPr wrap="square" rtlCol="0">
            <a:spAutoFit/>
          </a:bodyPr>
          <a:lstStyle/>
          <a:p>
            <a:pPr algn="ctr"/>
            <a:r>
              <a:rPr lang="en-US" sz="1800"/>
              <a:t>blocking syscall</a:t>
            </a:r>
            <a:endParaRPr lang="en-US" sz="1800" dirty="0"/>
          </a:p>
        </p:txBody>
      </p:sp>
      <p:sp>
        <p:nvSpPr>
          <p:cNvPr id="83" name="TextBox 82"/>
          <p:cNvSpPr txBox="1"/>
          <p:nvPr/>
        </p:nvSpPr>
        <p:spPr>
          <a:xfrm rot="3916007">
            <a:off x="2432131" y="3585888"/>
            <a:ext cx="1384340" cy="646331"/>
          </a:xfrm>
          <a:prstGeom prst="rect">
            <a:avLst/>
          </a:prstGeom>
          <a:noFill/>
        </p:spPr>
        <p:txBody>
          <a:bodyPr wrap="square" rtlCol="0">
            <a:spAutoFit/>
          </a:bodyPr>
          <a:lstStyle/>
          <a:p>
            <a:pPr algn="ctr"/>
            <a:r>
              <a:rPr lang="en-US" sz="1800" dirty="0"/>
              <a:t>syscall completes</a:t>
            </a:r>
          </a:p>
        </p:txBody>
      </p:sp>
      <p:sp>
        <p:nvSpPr>
          <p:cNvPr id="84" name="TextBox 83"/>
          <p:cNvSpPr txBox="1"/>
          <p:nvPr/>
        </p:nvSpPr>
        <p:spPr>
          <a:xfrm>
            <a:off x="7005942" y="3615273"/>
            <a:ext cx="1760114" cy="1200329"/>
          </a:xfrm>
          <a:prstGeom prst="rect">
            <a:avLst/>
          </a:prstGeom>
          <a:noFill/>
        </p:spPr>
        <p:txBody>
          <a:bodyPr wrap="square" rtlCol="0">
            <a:spAutoFit/>
          </a:bodyPr>
          <a:lstStyle/>
          <a:p>
            <a:pPr algn="ctr"/>
            <a:r>
              <a:rPr lang="en-US" sz="1800" dirty="0">
                <a:solidFill>
                  <a:srgbClr val="FF0000"/>
                </a:solidFill>
              </a:rPr>
              <a:t>abnormal termination </a:t>
            </a:r>
            <a:r>
              <a:rPr lang="mr-IN" sz="1800" dirty="0">
                <a:solidFill>
                  <a:srgbClr val="FF0000"/>
                </a:solidFill>
              </a:rPr>
              <a:t>–</a:t>
            </a:r>
            <a:r>
              <a:rPr lang="en-US" sz="1800" dirty="0">
                <a:solidFill>
                  <a:srgbClr val="FF0000"/>
                </a:solidFill>
              </a:rPr>
              <a:t> crashed or killed</a:t>
            </a:r>
          </a:p>
        </p:txBody>
      </p:sp>
      <p:sp>
        <p:nvSpPr>
          <p:cNvPr id="85" name="TextBox 84"/>
          <p:cNvSpPr txBox="1"/>
          <p:nvPr/>
        </p:nvSpPr>
        <p:spPr>
          <a:xfrm rot="19435815">
            <a:off x="5072459" y="2088107"/>
            <a:ext cx="1567746" cy="369332"/>
          </a:xfrm>
          <a:prstGeom prst="rect">
            <a:avLst/>
          </a:prstGeom>
          <a:noFill/>
        </p:spPr>
        <p:txBody>
          <a:bodyPr wrap="square" rtlCol="0">
            <a:spAutoFit/>
          </a:bodyPr>
          <a:lstStyle/>
          <a:p>
            <a:pPr algn="ctr"/>
            <a:r>
              <a:rPr lang="en-US" sz="1800" dirty="0"/>
              <a:t>or yielded</a:t>
            </a:r>
          </a:p>
        </p:txBody>
      </p:sp>
      <p:sp>
        <p:nvSpPr>
          <p:cNvPr id="28" name="TextBox 27"/>
          <p:cNvSpPr txBox="1"/>
          <p:nvPr/>
        </p:nvSpPr>
        <p:spPr>
          <a:xfrm>
            <a:off x="213686" y="1936419"/>
            <a:ext cx="2236419" cy="307777"/>
          </a:xfrm>
          <a:prstGeom prst="rect">
            <a:avLst/>
          </a:prstGeom>
          <a:noFill/>
        </p:spPr>
        <p:txBody>
          <a:bodyPr wrap="square" rtlCol="0">
            <a:spAutoFit/>
          </a:bodyPr>
          <a:lstStyle/>
          <a:p>
            <a:pPr algn="ctr"/>
            <a:r>
              <a:rPr lang="en-US" sz="1400" b="1">
                <a:latin typeface="Consolas" charset="0"/>
                <a:ea typeface="Consolas" charset="0"/>
                <a:cs typeface="Consolas" charset="0"/>
              </a:rPr>
              <a:t>or </a:t>
            </a:r>
            <a:r>
              <a:rPr lang="en-US" sz="1400" b="1" dirty="0" err="1">
                <a:latin typeface="Consolas" charset="0"/>
                <a:ea typeface="Consolas" charset="0"/>
                <a:cs typeface="Consolas" charset="0"/>
              </a:rPr>
              <a:t>pthread_create</a:t>
            </a:r>
            <a:r>
              <a:rPr lang="en-US" sz="1400" b="1" dirty="0">
                <a:latin typeface="Consolas" charset="0"/>
                <a:ea typeface="Consolas" charset="0"/>
                <a:cs typeface="Consolas" charset="0"/>
              </a:rPr>
              <a:t>()!</a:t>
            </a:r>
            <a:endParaRPr lang="en-US" sz="1400" b="1" i="1" dirty="0">
              <a:latin typeface="Consolas" charset="0"/>
              <a:ea typeface="Consolas" charset="0"/>
              <a:cs typeface="Consolas" charset="0"/>
            </a:endParaRPr>
          </a:p>
        </p:txBody>
      </p:sp>
    </p:spTree>
    <p:extLst>
      <p:ext uri="{BB962C8B-B14F-4D97-AF65-F5344CB8AC3E}">
        <p14:creationId xmlns:p14="http://schemas.microsoft.com/office/powerpoint/2010/main" val="603796338"/>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5"/>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6"/>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28"/>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13"/>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8"/>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5"/>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58"/>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9"/>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0"/>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78"/>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85"/>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16"/>
                                        </p:tgtEl>
                                        <p:attrNameLst>
                                          <p:attrName>style.visibility</p:attrName>
                                        </p:attrNameLst>
                                      </p:cBhvr>
                                      <p:to>
                                        <p:strVal val="visible"/>
                                      </p:to>
                                    </p:set>
                                  </p:childTnLst>
                                </p:cTn>
                              </p:par>
                              <p:par>
                                <p:cTn id="39" presetID="1" presetClass="entr" presetSubtype="0" fill="hold" grpId="0" nodeType="withEffect">
                                  <p:stCondLst>
                                    <p:cond delay="0"/>
                                  </p:stCondLst>
                                  <p:childTnLst>
                                    <p:set>
                                      <p:cBhvr>
                                        <p:cTn id="40" dur="1" fill="hold">
                                          <p:stCondLst>
                                            <p:cond delay="0"/>
                                          </p:stCondLst>
                                        </p:cTn>
                                        <p:tgtEl>
                                          <p:spTgt spid="79"/>
                                        </p:tgtEl>
                                        <p:attrNameLst>
                                          <p:attrName>style.visibility</p:attrName>
                                        </p:attrNameLst>
                                      </p:cBhvr>
                                      <p:to>
                                        <p:strVal val="visible"/>
                                      </p:to>
                                    </p:set>
                                  </p:childTnLst>
                                </p:cTn>
                              </p:par>
                              <p:par>
                                <p:cTn id="41" presetID="1" presetClass="entr" presetSubtype="0" fill="hold" grpId="0" nodeType="withEffect">
                                  <p:stCondLst>
                                    <p:cond delay="0"/>
                                  </p:stCondLst>
                                  <p:childTnLst>
                                    <p:set>
                                      <p:cBhvr>
                                        <p:cTn id="42" dur="1" fill="hold">
                                          <p:stCondLst>
                                            <p:cond delay="0"/>
                                          </p:stCondLst>
                                        </p:cTn>
                                        <p:tgtEl>
                                          <p:spTgt spid="11"/>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81"/>
                                        </p:tgtEl>
                                        <p:attrNameLst>
                                          <p:attrName>style.visibility</p:attrName>
                                        </p:attrNameLst>
                                      </p:cBhvr>
                                      <p:to>
                                        <p:strVal val="visible"/>
                                      </p:to>
                                    </p:set>
                                  </p:childTnLst>
                                </p:cTn>
                              </p:par>
                              <p:par>
                                <p:cTn id="47" presetID="1" presetClass="entr" presetSubtype="0" fill="hold" nodeType="withEffect">
                                  <p:stCondLst>
                                    <p:cond delay="0"/>
                                  </p:stCondLst>
                                  <p:childTnLst>
                                    <p:set>
                                      <p:cBhvr>
                                        <p:cTn id="48" dur="1" fill="hold">
                                          <p:stCondLst>
                                            <p:cond delay="0"/>
                                          </p:stCondLst>
                                        </p:cTn>
                                        <p:tgtEl>
                                          <p:spTgt spid="19"/>
                                        </p:tgtEl>
                                        <p:attrNameLst>
                                          <p:attrName>style.visibility</p:attrName>
                                        </p:attrNameLst>
                                      </p:cBhvr>
                                      <p:to>
                                        <p:strVal val="visible"/>
                                      </p:to>
                                    </p:set>
                                  </p:childTnLst>
                                </p:cTn>
                              </p:par>
                              <p:par>
                                <p:cTn id="49" presetID="1" presetClass="entr" presetSubtype="0" fill="hold" grpId="0" nodeType="withEffect">
                                  <p:stCondLst>
                                    <p:cond delay="0"/>
                                  </p:stCondLst>
                                  <p:childTnLst>
                                    <p:set>
                                      <p:cBhvr>
                                        <p:cTn id="50" dur="1" fill="hold">
                                          <p:stCondLst>
                                            <p:cond delay="0"/>
                                          </p:stCondLst>
                                        </p:cTn>
                                        <p:tgtEl>
                                          <p:spTgt spid="10"/>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grpId="0" nodeType="clickEffect">
                                  <p:stCondLst>
                                    <p:cond delay="0"/>
                                  </p:stCondLst>
                                  <p:childTnLst>
                                    <p:set>
                                      <p:cBhvr>
                                        <p:cTn id="54" dur="1" fill="hold">
                                          <p:stCondLst>
                                            <p:cond delay="0"/>
                                          </p:stCondLst>
                                        </p:cTn>
                                        <p:tgtEl>
                                          <p:spTgt spid="83"/>
                                        </p:tgtEl>
                                        <p:attrNameLst>
                                          <p:attrName>style.visibility</p:attrName>
                                        </p:attrNameLst>
                                      </p:cBhvr>
                                      <p:to>
                                        <p:strVal val="visible"/>
                                      </p:to>
                                    </p:set>
                                  </p:childTnLst>
                                </p:cTn>
                              </p:par>
                              <p:par>
                                <p:cTn id="55" presetID="1" presetClass="entr" presetSubtype="0" fill="hold" nodeType="withEffect">
                                  <p:stCondLst>
                                    <p:cond delay="0"/>
                                  </p:stCondLst>
                                  <p:childTnLst>
                                    <p:set>
                                      <p:cBhvr>
                                        <p:cTn id="56" dur="1" fill="hold">
                                          <p:stCondLst>
                                            <p:cond delay="0"/>
                                          </p:stCondLst>
                                        </p:cTn>
                                        <p:tgtEl>
                                          <p:spTgt spid="27"/>
                                        </p:tgtEl>
                                        <p:attrNameLst>
                                          <p:attrName>style.visibility</p:attrName>
                                        </p:attrNameLst>
                                      </p:cBhvr>
                                      <p:to>
                                        <p:strVal val="visible"/>
                                      </p:to>
                                    </p:set>
                                  </p:childTnLst>
                                </p:cTn>
                              </p:par>
                            </p:childTnLst>
                          </p:cTn>
                        </p:par>
                      </p:childTnLst>
                    </p:cTn>
                  </p:par>
                  <p:par>
                    <p:cTn id="57" fill="hold">
                      <p:stCondLst>
                        <p:cond delay="indefinite"/>
                      </p:stCondLst>
                      <p:childTnLst>
                        <p:par>
                          <p:cTn id="58" fill="hold">
                            <p:stCondLst>
                              <p:cond delay="0"/>
                            </p:stCondLst>
                            <p:childTnLst>
                              <p:par>
                                <p:cTn id="59" presetID="1" presetClass="entr" presetSubtype="0" fill="hold" nodeType="clickEffect">
                                  <p:stCondLst>
                                    <p:cond delay="0"/>
                                  </p:stCondLst>
                                  <p:childTnLst>
                                    <p:set>
                                      <p:cBhvr>
                                        <p:cTn id="60" dur="1" fill="hold">
                                          <p:stCondLst>
                                            <p:cond delay="0"/>
                                          </p:stCondLst>
                                        </p:cTn>
                                        <p:tgtEl>
                                          <p:spTgt spid="47"/>
                                        </p:tgtEl>
                                        <p:attrNameLst>
                                          <p:attrName>style.visibility</p:attrName>
                                        </p:attrNameLst>
                                      </p:cBhvr>
                                      <p:to>
                                        <p:strVal val="visible"/>
                                      </p:to>
                                    </p:set>
                                  </p:childTnLst>
                                </p:cTn>
                              </p:par>
                              <p:par>
                                <p:cTn id="61" presetID="1" presetClass="entr" presetSubtype="0" fill="hold" nodeType="withEffect">
                                  <p:stCondLst>
                                    <p:cond delay="0"/>
                                  </p:stCondLst>
                                  <p:childTnLst>
                                    <p:set>
                                      <p:cBhvr>
                                        <p:cTn id="62" dur="1" fill="hold">
                                          <p:stCondLst>
                                            <p:cond delay="0"/>
                                          </p:stCondLst>
                                        </p:cTn>
                                        <p:tgtEl>
                                          <p:spTgt spid="51"/>
                                        </p:tgtEl>
                                        <p:attrNameLst>
                                          <p:attrName>style.visibility</p:attrName>
                                        </p:attrNameLst>
                                      </p:cBhvr>
                                      <p:to>
                                        <p:strVal val="visible"/>
                                      </p:to>
                                    </p:set>
                                  </p:childTnLst>
                                </p:cTn>
                              </p:par>
                              <p:par>
                                <p:cTn id="63" presetID="1" presetClass="entr" presetSubtype="0" fill="hold" nodeType="withEffect">
                                  <p:stCondLst>
                                    <p:cond delay="0"/>
                                  </p:stCondLst>
                                  <p:childTnLst>
                                    <p:set>
                                      <p:cBhvr>
                                        <p:cTn id="64" dur="1" fill="hold">
                                          <p:stCondLst>
                                            <p:cond delay="0"/>
                                          </p:stCondLst>
                                        </p:cTn>
                                        <p:tgtEl>
                                          <p:spTgt spid="48"/>
                                        </p:tgtEl>
                                        <p:attrNameLst>
                                          <p:attrName>style.visibility</p:attrName>
                                        </p:attrNameLst>
                                      </p:cBhvr>
                                      <p:to>
                                        <p:strVal val="visible"/>
                                      </p:to>
                                    </p:set>
                                  </p:childTnLst>
                                </p:cTn>
                              </p:par>
                              <p:par>
                                <p:cTn id="65" presetID="1" presetClass="entr" presetSubtype="0" fill="hold" grpId="0" nodeType="withEffect">
                                  <p:stCondLst>
                                    <p:cond delay="0"/>
                                  </p:stCondLst>
                                  <p:childTnLst>
                                    <p:set>
                                      <p:cBhvr>
                                        <p:cTn id="66" dur="1" fill="hold">
                                          <p:stCondLst>
                                            <p:cond delay="0"/>
                                          </p:stCondLst>
                                        </p:cTn>
                                        <p:tgtEl>
                                          <p:spTgt spid="8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8" grpId="0" animBg="1"/>
      <p:bldP spid="9" grpId="0" animBg="1"/>
      <p:bldP spid="10" grpId="0" animBg="1"/>
      <p:bldP spid="11" grpId="0" animBg="1"/>
      <p:bldP spid="45" grpId="0"/>
      <p:bldP spid="58" grpId="0"/>
      <p:bldP spid="78" grpId="0"/>
      <p:bldP spid="79" grpId="0"/>
      <p:bldP spid="81" grpId="0"/>
      <p:bldP spid="83" grpId="0"/>
      <p:bldP spid="84" grpId="0"/>
      <p:bldP spid="85" grpId="0"/>
      <p:bldP spid="28"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Ready, set, blocked (animated)</a:t>
            </a:r>
          </a:p>
        </p:txBody>
      </p:sp>
      <p:sp>
        <p:nvSpPr>
          <p:cNvPr id="3" name="Content Placeholder 2"/>
          <p:cNvSpPr>
            <a:spLocks noGrp="1"/>
          </p:cNvSpPr>
          <p:nvPr>
            <p:ph idx="1"/>
          </p:nvPr>
        </p:nvSpPr>
        <p:spPr>
          <a:xfrm>
            <a:off x="152400" y="495301"/>
            <a:ext cx="8991600" cy="609599"/>
          </a:xfrm>
        </p:spPr>
        <p:txBody>
          <a:bodyPr/>
          <a:lstStyle/>
          <a:p>
            <a:r>
              <a:rPr lang="en-US" dirty="0"/>
              <a:t>the scheduler keeps </a:t>
            </a:r>
            <a:r>
              <a:rPr lang="en-US" b="1" dirty="0"/>
              <a:t>two</a:t>
            </a:r>
            <a:r>
              <a:rPr lang="en-US" dirty="0"/>
              <a:t> (or more) </a:t>
            </a:r>
            <a:r>
              <a:rPr lang="en-US" b="1" dirty="0"/>
              <a:t>sets of processes/threads</a:t>
            </a:r>
            <a:endParaRPr lang="en-US" dirty="0"/>
          </a:p>
        </p:txBody>
      </p:sp>
      <p:sp>
        <p:nvSpPr>
          <p:cNvPr id="4" name="Footer Placeholder 3"/>
          <p:cNvSpPr>
            <a:spLocks noGrp="1"/>
          </p:cNvSpPr>
          <p:nvPr>
            <p:ph type="ftr" sz="quarter" idx="11"/>
          </p:nvPr>
        </p:nvSpPr>
        <p:spPr/>
        <p:txBody>
          <a:bodyPr/>
          <a:lstStyle/>
          <a:p>
            <a:r>
              <a:rPr lang="cs-CZ"/>
              <a:t>CS449</a:t>
            </a:r>
            <a:endParaRPr lang="en-US"/>
          </a:p>
        </p:txBody>
      </p:sp>
      <p:sp>
        <p:nvSpPr>
          <p:cNvPr id="5" name="Slide Number Placeholder 4"/>
          <p:cNvSpPr>
            <a:spLocks noGrp="1"/>
          </p:cNvSpPr>
          <p:nvPr>
            <p:ph type="sldNum" sz="quarter" idx="12"/>
          </p:nvPr>
        </p:nvSpPr>
        <p:spPr/>
        <p:txBody>
          <a:bodyPr/>
          <a:lstStyle/>
          <a:p>
            <a:fld id="{3552B95B-556F-44BD-91A5-D80C1B9E2BB3}" type="slidenum">
              <a:rPr lang="en-US" smtClean="0"/>
              <a:pPr/>
              <a:t>13</a:t>
            </a:fld>
            <a:endParaRPr lang="en-US"/>
          </a:p>
        </p:txBody>
      </p:sp>
      <p:grpSp>
        <p:nvGrpSpPr>
          <p:cNvPr id="10" name="Group 9"/>
          <p:cNvGrpSpPr/>
          <p:nvPr/>
        </p:nvGrpSpPr>
        <p:grpSpPr>
          <a:xfrm>
            <a:off x="762000" y="906369"/>
            <a:ext cx="3733800" cy="2022437"/>
            <a:chOff x="457200" y="911263"/>
            <a:chExt cx="3733800" cy="2022437"/>
          </a:xfrm>
        </p:grpSpPr>
        <p:sp>
          <p:nvSpPr>
            <p:cNvPr id="6" name="Rounded Rectangle 5"/>
            <p:cNvSpPr/>
            <p:nvPr/>
          </p:nvSpPr>
          <p:spPr>
            <a:xfrm>
              <a:off x="457200" y="952500"/>
              <a:ext cx="3733800" cy="1981200"/>
            </a:xfrm>
            <a:prstGeom prst="roundRect">
              <a:avLst>
                <a:gd name="adj" fmla="val 6081"/>
              </a:avLst>
            </a:prstGeom>
            <a:solidFill>
              <a:srgbClr val="FCA7A6"/>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extBox 7"/>
            <p:cNvSpPr txBox="1"/>
            <p:nvPr/>
          </p:nvSpPr>
          <p:spPr>
            <a:xfrm>
              <a:off x="1466814" y="911263"/>
              <a:ext cx="1714572" cy="584775"/>
            </a:xfrm>
            <a:prstGeom prst="rect">
              <a:avLst/>
            </a:prstGeom>
            <a:noFill/>
          </p:spPr>
          <p:txBody>
            <a:bodyPr wrap="none" rtlCol="0">
              <a:spAutoFit/>
            </a:bodyPr>
            <a:lstStyle/>
            <a:p>
              <a:pPr algn="ctr"/>
              <a:r>
                <a:rPr lang="en-US" sz="3200" b="1" dirty="0">
                  <a:solidFill>
                    <a:srgbClr val="FF0000"/>
                  </a:solidFill>
                </a:rPr>
                <a:t>Blocked</a:t>
              </a:r>
            </a:p>
          </p:txBody>
        </p:sp>
      </p:grpSp>
      <p:grpSp>
        <p:nvGrpSpPr>
          <p:cNvPr id="11" name="Group 10"/>
          <p:cNvGrpSpPr/>
          <p:nvPr/>
        </p:nvGrpSpPr>
        <p:grpSpPr>
          <a:xfrm>
            <a:off x="4724400" y="906369"/>
            <a:ext cx="3733800" cy="2024884"/>
            <a:chOff x="4876800" y="908816"/>
            <a:chExt cx="3733800" cy="2024884"/>
          </a:xfrm>
        </p:grpSpPr>
        <p:sp>
          <p:nvSpPr>
            <p:cNvPr id="7" name="Rounded Rectangle 6"/>
            <p:cNvSpPr/>
            <p:nvPr/>
          </p:nvSpPr>
          <p:spPr>
            <a:xfrm>
              <a:off x="4876800" y="952500"/>
              <a:ext cx="3733800" cy="1981200"/>
            </a:xfrm>
            <a:prstGeom prst="roundRect">
              <a:avLst>
                <a:gd name="adj" fmla="val 6505"/>
              </a:avLst>
            </a:prstGeom>
            <a:solidFill>
              <a:schemeClr val="tx2">
                <a:lumMod val="40000"/>
                <a:lumOff val="60000"/>
              </a:schemeClr>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extBox 8"/>
            <p:cNvSpPr txBox="1"/>
            <p:nvPr/>
          </p:nvSpPr>
          <p:spPr>
            <a:xfrm>
              <a:off x="6062393" y="908816"/>
              <a:ext cx="1362617" cy="584775"/>
            </a:xfrm>
            <a:prstGeom prst="rect">
              <a:avLst/>
            </a:prstGeom>
            <a:noFill/>
          </p:spPr>
          <p:txBody>
            <a:bodyPr wrap="none" rtlCol="0">
              <a:spAutoFit/>
            </a:bodyPr>
            <a:lstStyle/>
            <a:p>
              <a:pPr algn="ctr"/>
              <a:r>
                <a:rPr lang="en-US" sz="3200" b="1" dirty="0">
                  <a:solidFill>
                    <a:srgbClr val="00B050"/>
                  </a:solidFill>
                </a:rPr>
                <a:t>Ready</a:t>
              </a:r>
            </a:p>
          </p:txBody>
        </p:sp>
      </p:grpSp>
      <p:sp>
        <p:nvSpPr>
          <p:cNvPr id="12" name="Rectangle 11"/>
          <p:cNvSpPr/>
          <p:nvPr/>
        </p:nvSpPr>
        <p:spPr>
          <a:xfrm>
            <a:off x="1143000" y="1485900"/>
            <a:ext cx="762000" cy="762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t>P1</a:t>
            </a:r>
          </a:p>
        </p:txBody>
      </p:sp>
      <p:sp>
        <p:nvSpPr>
          <p:cNvPr id="13" name="Rectangle 12"/>
          <p:cNvSpPr/>
          <p:nvPr/>
        </p:nvSpPr>
        <p:spPr>
          <a:xfrm>
            <a:off x="1808701" y="2085193"/>
            <a:ext cx="762000" cy="762000"/>
          </a:xfrm>
          <a:prstGeom prst="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t>P7</a:t>
            </a:r>
          </a:p>
        </p:txBody>
      </p:sp>
      <p:sp>
        <p:nvSpPr>
          <p:cNvPr id="14" name="Rectangle 13"/>
          <p:cNvSpPr/>
          <p:nvPr/>
        </p:nvSpPr>
        <p:spPr>
          <a:xfrm>
            <a:off x="2507029" y="1518407"/>
            <a:ext cx="762000" cy="762000"/>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a:t>P4</a:t>
            </a:r>
            <a:endParaRPr lang="en-US" sz="2000" b="1" dirty="0"/>
          </a:p>
        </p:txBody>
      </p:sp>
      <p:sp>
        <p:nvSpPr>
          <p:cNvPr id="15" name="Rectangle 14"/>
          <p:cNvSpPr/>
          <p:nvPr/>
        </p:nvSpPr>
        <p:spPr>
          <a:xfrm>
            <a:off x="3178700" y="2009513"/>
            <a:ext cx="762000" cy="762000"/>
          </a:xfrm>
          <a:prstGeom prst="rect">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t>P12</a:t>
            </a:r>
          </a:p>
        </p:txBody>
      </p:sp>
      <p:sp>
        <p:nvSpPr>
          <p:cNvPr id="16" name="Rectangle 15"/>
          <p:cNvSpPr/>
          <p:nvPr/>
        </p:nvSpPr>
        <p:spPr>
          <a:xfrm>
            <a:off x="5528993" y="1635853"/>
            <a:ext cx="762000" cy="762000"/>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t>P5</a:t>
            </a:r>
          </a:p>
        </p:txBody>
      </p:sp>
      <p:sp>
        <p:nvSpPr>
          <p:cNvPr id="17" name="Rectangle 16"/>
          <p:cNvSpPr/>
          <p:nvPr/>
        </p:nvSpPr>
        <p:spPr>
          <a:xfrm>
            <a:off x="6951677" y="1843310"/>
            <a:ext cx="762000" cy="762000"/>
          </a:xfrm>
          <a:prstGeom prst="rect">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a:t>P9</a:t>
            </a:r>
            <a:endParaRPr lang="en-US" sz="2000" b="1" dirty="0"/>
          </a:p>
        </p:txBody>
      </p:sp>
      <p:sp>
        <p:nvSpPr>
          <p:cNvPr id="18" name="TextBox 17"/>
          <p:cNvSpPr txBox="1"/>
          <p:nvPr/>
        </p:nvSpPr>
        <p:spPr>
          <a:xfrm>
            <a:off x="3581400" y="3876100"/>
            <a:ext cx="5170494" cy="769441"/>
          </a:xfrm>
          <a:prstGeom prst="rect">
            <a:avLst/>
          </a:prstGeom>
          <a:noFill/>
        </p:spPr>
        <p:txBody>
          <a:bodyPr wrap="square" rtlCol="0">
            <a:spAutoFit/>
          </a:bodyPr>
          <a:lstStyle/>
          <a:p>
            <a:pPr algn="ctr"/>
            <a:r>
              <a:rPr lang="en-US" sz="2200" dirty="0"/>
              <a:t>and then it will </a:t>
            </a:r>
            <a:r>
              <a:rPr lang="en-US" sz="2200" b="1" dirty="0"/>
              <a:t>schedule a process/thread from the ready set.</a:t>
            </a:r>
            <a:endParaRPr lang="en-US" sz="2200" i="1" dirty="0"/>
          </a:p>
        </p:txBody>
      </p:sp>
      <p:sp>
        <p:nvSpPr>
          <p:cNvPr id="19" name="TextBox 18"/>
          <p:cNvSpPr txBox="1"/>
          <p:nvPr/>
        </p:nvSpPr>
        <p:spPr>
          <a:xfrm>
            <a:off x="186424" y="2983459"/>
            <a:ext cx="8500376" cy="769441"/>
          </a:xfrm>
          <a:prstGeom prst="rect">
            <a:avLst/>
          </a:prstGeom>
          <a:noFill/>
        </p:spPr>
        <p:txBody>
          <a:bodyPr wrap="square" rtlCol="0">
            <a:spAutoFit/>
          </a:bodyPr>
          <a:lstStyle/>
          <a:p>
            <a:pPr algn="ctr"/>
            <a:r>
              <a:rPr lang="en-US" sz="2200" dirty="0"/>
              <a:t>at each scheduling point, the scheduler can see if any of the </a:t>
            </a:r>
            <a:r>
              <a:rPr lang="en-US" sz="2200" b="1" dirty="0"/>
              <a:t>blocked processes/threads </a:t>
            </a:r>
            <a:r>
              <a:rPr lang="en-US" sz="2200" dirty="0"/>
              <a:t>can be moved to the ready set.</a:t>
            </a:r>
            <a:endParaRPr lang="en-US" sz="2200" i="1" dirty="0"/>
          </a:p>
        </p:txBody>
      </p:sp>
      <p:sp>
        <p:nvSpPr>
          <p:cNvPr id="20" name="Rounded Rectangular Callout 19"/>
          <p:cNvSpPr/>
          <p:nvPr/>
        </p:nvSpPr>
        <p:spPr>
          <a:xfrm rot="621614">
            <a:off x="4638339" y="2358187"/>
            <a:ext cx="902298" cy="411225"/>
          </a:xfrm>
          <a:prstGeom prst="wedgeRoundRectCallout">
            <a:avLst>
              <a:gd name="adj1" fmla="val 55341"/>
              <a:gd name="adj2" fmla="val -130816"/>
              <a:gd name="adj3" fmla="val 16667"/>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800">
                <a:solidFill>
                  <a:schemeClr val="tx1"/>
                </a:solidFill>
              </a:rPr>
              <a:t>yay!!</a:t>
            </a:r>
            <a:endParaRPr lang="en-US" sz="1800" dirty="0">
              <a:solidFill>
                <a:schemeClr val="tx1"/>
              </a:solidFill>
            </a:endParaRPr>
          </a:p>
        </p:txBody>
      </p:sp>
      <p:sp>
        <p:nvSpPr>
          <p:cNvPr id="22" name="TextBox 21"/>
          <p:cNvSpPr txBox="1"/>
          <p:nvPr/>
        </p:nvSpPr>
        <p:spPr>
          <a:xfrm>
            <a:off x="609600" y="4753554"/>
            <a:ext cx="8229600" cy="430887"/>
          </a:xfrm>
          <a:prstGeom prst="rect">
            <a:avLst/>
          </a:prstGeom>
          <a:noFill/>
        </p:spPr>
        <p:txBody>
          <a:bodyPr wrap="square" rtlCol="0">
            <a:spAutoFit/>
          </a:bodyPr>
          <a:lstStyle/>
          <a:p>
            <a:pPr algn="ctr"/>
            <a:r>
              <a:rPr lang="en-US" sz="2200" dirty="0"/>
              <a:t>you don't decide which </a:t>
            </a:r>
            <a:r>
              <a:rPr lang="mr-IN" sz="2200" dirty="0"/>
              <a:t>–</a:t>
            </a:r>
            <a:r>
              <a:rPr lang="en-US" sz="2200" dirty="0"/>
              <a:t> run </a:t>
            </a:r>
            <a:r>
              <a:rPr lang="en-US" sz="2200" b="1" dirty="0"/>
              <a:t>20_thread_switching.c</a:t>
            </a:r>
            <a:r>
              <a:rPr lang="en-US" sz="2200" dirty="0"/>
              <a:t> to see!</a:t>
            </a:r>
            <a:endParaRPr lang="en-US" sz="2200" i="1" dirty="0"/>
          </a:p>
        </p:txBody>
      </p:sp>
    </p:spTree>
    <p:extLst>
      <p:ext uri="{BB962C8B-B14F-4D97-AF65-F5344CB8AC3E}">
        <p14:creationId xmlns:p14="http://schemas.microsoft.com/office/powerpoint/2010/main" val="1695360164"/>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1"/>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12"/>
                                        </p:tgtEl>
                                        <p:attrNameLst>
                                          <p:attrName>style.visibility</p:attrName>
                                        </p:attrNameLst>
                                      </p:cBhvr>
                                      <p:to>
                                        <p:strVal val="visible"/>
                                      </p:to>
                                    </p:set>
                                  </p:childTnLst>
                                </p:cTn>
                              </p:par>
                            </p:childTnLst>
                          </p:cTn>
                        </p:par>
                        <p:par>
                          <p:cTn id="13" fill="hold">
                            <p:stCondLst>
                              <p:cond delay="0"/>
                            </p:stCondLst>
                            <p:childTnLst>
                              <p:par>
                                <p:cTn id="14" presetID="1" presetClass="entr" presetSubtype="0" fill="hold" grpId="0" nodeType="afterEffect">
                                  <p:stCondLst>
                                    <p:cond delay="200"/>
                                  </p:stCondLst>
                                  <p:childTnLst>
                                    <p:set>
                                      <p:cBhvr>
                                        <p:cTn id="15" dur="1" fill="hold">
                                          <p:stCondLst>
                                            <p:cond delay="0"/>
                                          </p:stCondLst>
                                        </p:cTn>
                                        <p:tgtEl>
                                          <p:spTgt spid="13"/>
                                        </p:tgtEl>
                                        <p:attrNameLst>
                                          <p:attrName>style.visibility</p:attrName>
                                        </p:attrNameLst>
                                      </p:cBhvr>
                                      <p:to>
                                        <p:strVal val="visible"/>
                                      </p:to>
                                    </p:set>
                                  </p:childTnLst>
                                </p:cTn>
                              </p:par>
                            </p:childTnLst>
                          </p:cTn>
                        </p:par>
                        <p:par>
                          <p:cTn id="16" fill="hold">
                            <p:stCondLst>
                              <p:cond delay="200"/>
                            </p:stCondLst>
                            <p:childTnLst>
                              <p:par>
                                <p:cTn id="17" presetID="1" presetClass="entr" presetSubtype="0" fill="hold" grpId="0" nodeType="afterEffect">
                                  <p:stCondLst>
                                    <p:cond delay="200"/>
                                  </p:stCondLst>
                                  <p:childTnLst>
                                    <p:set>
                                      <p:cBhvr>
                                        <p:cTn id="18" dur="1" fill="hold">
                                          <p:stCondLst>
                                            <p:cond delay="0"/>
                                          </p:stCondLst>
                                        </p:cTn>
                                        <p:tgtEl>
                                          <p:spTgt spid="14"/>
                                        </p:tgtEl>
                                        <p:attrNameLst>
                                          <p:attrName>style.visibility</p:attrName>
                                        </p:attrNameLst>
                                      </p:cBhvr>
                                      <p:to>
                                        <p:strVal val="visible"/>
                                      </p:to>
                                    </p:set>
                                  </p:childTnLst>
                                </p:cTn>
                              </p:par>
                            </p:childTnLst>
                          </p:cTn>
                        </p:par>
                        <p:par>
                          <p:cTn id="19" fill="hold">
                            <p:stCondLst>
                              <p:cond delay="400"/>
                            </p:stCondLst>
                            <p:childTnLst>
                              <p:par>
                                <p:cTn id="20" presetID="1" presetClass="entr" presetSubtype="0" fill="hold" grpId="0" nodeType="afterEffect">
                                  <p:stCondLst>
                                    <p:cond delay="200"/>
                                  </p:stCondLst>
                                  <p:childTnLst>
                                    <p:set>
                                      <p:cBhvr>
                                        <p:cTn id="21" dur="1" fill="hold">
                                          <p:stCondLst>
                                            <p:cond delay="0"/>
                                          </p:stCondLst>
                                        </p:cTn>
                                        <p:tgtEl>
                                          <p:spTgt spid="15"/>
                                        </p:tgtEl>
                                        <p:attrNameLst>
                                          <p:attrName>style.visibility</p:attrName>
                                        </p:attrNameLst>
                                      </p:cBhvr>
                                      <p:to>
                                        <p:strVal val="visible"/>
                                      </p:to>
                                    </p:set>
                                  </p:childTnLst>
                                </p:cTn>
                              </p:par>
                            </p:childTnLst>
                          </p:cTn>
                        </p:par>
                        <p:par>
                          <p:cTn id="22" fill="hold">
                            <p:stCondLst>
                              <p:cond delay="600"/>
                            </p:stCondLst>
                            <p:childTnLst>
                              <p:par>
                                <p:cTn id="23" presetID="1" presetClass="entr" presetSubtype="0" fill="hold" grpId="0" nodeType="afterEffect">
                                  <p:stCondLst>
                                    <p:cond delay="300"/>
                                  </p:stCondLst>
                                  <p:childTnLst>
                                    <p:set>
                                      <p:cBhvr>
                                        <p:cTn id="24" dur="1" fill="hold">
                                          <p:stCondLst>
                                            <p:cond delay="0"/>
                                          </p:stCondLst>
                                        </p:cTn>
                                        <p:tgtEl>
                                          <p:spTgt spid="16"/>
                                        </p:tgtEl>
                                        <p:attrNameLst>
                                          <p:attrName>style.visibility</p:attrName>
                                        </p:attrNameLst>
                                      </p:cBhvr>
                                      <p:to>
                                        <p:strVal val="visible"/>
                                      </p:to>
                                    </p:set>
                                  </p:childTnLst>
                                </p:cTn>
                              </p:par>
                            </p:childTnLst>
                          </p:cTn>
                        </p:par>
                        <p:par>
                          <p:cTn id="25" fill="hold">
                            <p:stCondLst>
                              <p:cond delay="900"/>
                            </p:stCondLst>
                            <p:childTnLst>
                              <p:par>
                                <p:cTn id="26" presetID="1" presetClass="entr" presetSubtype="0" fill="hold" grpId="0" nodeType="afterEffect">
                                  <p:stCondLst>
                                    <p:cond delay="300"/>
                                  </p:stCondLst>
                                  <p:childTnLst>
                                    <p:set>
                                      <p:cBhvr>
                                        <p:cTn id="27" dur="1" fill="hold">
                                          <p:stCondLst>
                                            <p:cond delay="0"/>
                                          </p:stCondLst>
                                        </p:cTn>
                                        <p:tgtEl>
                                          <p:spTgt spid="17"/>
                                        </p:tgtEl>
                                        <p:attrNameLst>
                                          <p:attrName>style.visibility</p:attrName>
                                        </p:attrNameLst>
                                      </p:cBhvr>
                                      <p:to>
                                        <p:strVal val="visible"/>
                                      </p:to>
                                    </p:set>
                                  </p:childTnLst>
                                </p:cTn>
                              </p:par>
                            </p:childTnLst>
                          </p:cTn>
                        </p:par>
                      </p:childTnLst>
                    </p:cTn>
                  </p:par>
                  <p:par>
                    <p:cTn id="28" fill="hold">
                      <p:stCondLst>
                        <p:cond delay="indefinite"/>
                      </p:stCondLst>
                      <p:childTnLst>
                        <p:par>
                          <p:cTn id="29" fill="hold">
                            <p:stCondLst>
                              <p:cond delay="0"/>
                            </p:stCondLst>
                            <p:childTnLst>
                              <p:par>
                                <p:cTn id="30" presetID="1" presetClass="entr" presetSubtype="0" fill="hold" grpId="0" nodeType="clickEffect">
                                  <p:stCondLst>
                                    <p:cond delay="0"/>
                                  </p:stCondLst>
                                  <p:childTnLst>
                                    <p:set>
                                      <p:cBhvr>
                                        <p:cTn id="31" dur="1" fill="hold">
                                          <p:stCondLst>
                                            <p:cond delay="0"/>
                                          </p:stCondLst>
                                        </p:cTn>
                                        <p:tgtEl>
                                          <p:spTgt spid="19"/>
                                        </p:tgtEl>
                                        <p:attrNameLst>
                                          <p:attrName>style.visibility</p:attrName>
                                        </p:attrNameLst>
                                      </p:cBhvr>
                                      <p:to>
                                        <p:strVal val="visible"/>
                                      </p:to>
                                    </p:set>
                                  </p:childTnLst>
                                </p:cTn>
                              </p:par>
                            </p:childTnLst>
                          </p:cTn>
                        </p:par>
                      </p:childTnLst>
                    </p:cTn>
                  </p:par>
                  <p:par>
                    <p:cTn id="32" fill="hold">
                      <p:stCondLst>
                        <p:cond delay="indefinite"/>
                      </p:stCondLst>
                      <p:childTnLst>
                        <p:par>
                          <p:cTn id="33" fill="hold">
                            <p:stCondLst>
                              <p:cond delay="0"/>
                            </p:stCondLst>
                            <p:childTnLst>
                              <p:par>
                                <p:cTn id="34" presetID="42" presetClass="path" presetSubtype="0" accel="50000" decel="50000" fill="hold" grpId="1" nodeType="clickEffect">
                                  <p:stCondLst>
                                    <p:cond delay="0"/>
                                  </p:stCondLst>
                                  <p:childTnLst>
                                    <p:animMotion origin="layout" path="M 3.88889E-6 -3.33333E-6 L 0.34409 0.01278 " pathEditMode="relative" rAng="0" ptsTypes="AA">
                                      <p:cBhvr>
                                        <p:cTn id="35" dur="500" fill="hold"/>
                                        <p:tgtEl>
                                          <p:spTgt spid="15"/>
                                        </p:tgtEl>
                                        <p:attrNameLst>
                                          <p:attrName>ppt_x</p:attrName>
                                          <p:attrName>ppt_y</p:attrName>
                                        </p:attrNameLst>
                                      </p:cBhvr>
                                      <p:rCtr x="17205" y="639"/>
                                    </p:animMotion>
                                  </p:childTnLst>
                                </p:cTn>
                              </p:par>
                            </p:childTnLst>
                          </p:cTn>
                        </p:par>
                      </p:childTnLst>
                    </p:cTn>
                  </p:par>
                  <p:par>
                    <p:cTn id="36" fill="hold">
                      <p:stCondLst>
                        <p:cond delay="indefinite"/>
                      </p:stCondLst>
                      <p:childTnLst>
                        <p:par>
                          <p:cTn id="37" fill="hold">
                            <p:stCondLst>
                              <p:cond delay="0"/>
                            </p:stCondLst>
                            <p:childTnLst>
                              <p:par>
                                <p:cTn id="38" presetID="1" presetClass="entr" presetSubtype="0" fill="hold" grpId="0" nodeType="clickEffect">
                                  <p:stCondLst>
                                    <p:cond delay="0"/>
                                  </p:stCondLst>
                                  <p:childTnLst>
                                    <p:set>
                                      <p:cBhvr>
                                        <p:cTn id="39" dur="1" fill="hold">
                                          <p:stCondLst>
                                            <p:cond delay="0"/>
                                          </p:stCondLst>
                                        </p:cTn>
                                        <p:tgtEl>
                                          <p:spTgt spid="18"/>
                                        </p:tgtEl>
                                        <p:attrNameLst>
                                          <p:attrName>style.visibility</p:attrName>
                                        </p:attrNameLst>
                                      </p:cBhvr>
                                      <p:to>
                                        <p:strVal val="visible"/>
                                      </p:to>
                                    </p:set>
                                  </p:childTnLst>
                                </p:cTn>
                              </p:par>
                            </p:childTnLst>
                          </p:cTn>
                        </p:par>
                      </p:childTnLst>
                    </p:cTn>
                  </p:par>
                  <p:par>
                    <p:cTn id="40" fill="hold">
                      <p:stCondLst>
                        <p:cond delay="indefinite"/>
                      </p:stCondLst>
                      <p:childTnLst>
                        <p:par>
                          <p:cTn id="41" fill="hold">
                            <p:stCondLst>
                              <p:cond delay="0"/>
                            </p:stCondLst>
                            <p:childTnLst>
                              <p:par>
                                <p:cTn id="42" presetID="34" presetClass="emph" presetSubtype="0" fill="hold" grpId="1" nodeType="clickEffect">
                                  <p:stCondLst>
                                    <p:cond delay="0"/>
                                  </p:stCondLst>
                                  <p:childTnLst>
                                    <p:animMotion origin="layout" path="M 0.0 0.0 L 0.0 -0.07213" pathEditMode="relative" ptsTypes="">
                                      <p:cBhvr>
                                        <p:cTn id="43" dur="250" accel="50000" decel="50000" autoRev="1" fill="hold">
                                          <p:stCondLst>
                                            <p:cond delay="0"/>
                                          </p:stCondLst>
                                        </p:cTn>
                                        <p:tgtEl>
                                          <p:spTgt spid="16"/>
                                        </p:tgtEl>
                                        <p:attrNameLst>
                                          <p:attrName>ppt_x</p:attrName>
                                          <p:attrName>ppt_y</p:attrName>
                                        </p:attrNameLst>
                                      </p:cBhvr>
                                    </p:animMotion>
                                    <p:animRot by="1500000">
                                      <p:cBhvr>
                                        <p:cTn id="44" dur="125" fill="hold">
                                          <p:stCondLst>
                                            <p:cond delay="0"/>
                                          </p:stCondLst>
                                        </p:cTn>
                                        <p:tgtEl>
                                          <p:spTgt spid="16"/>
                                        </p:tgtEl>
                                        <p:attrNameLst>
                                          <p:attrName>r</p:attrName>
                                        </p:attrNameLst>
                                      </p:cBhvr>
                                    </p:animRot>
                                    <p:animRot by="-1500000">
                                      <p:cBhvr>
                                        <p:cTn id="45" dur="125" fill="hold">
                                          <p:stCondLst>
                                            <p:cond delay="125"/>
                                          </p:stCondLst>
                                        </p:cTn>
                                        <p:tgtEl>
                                          <p:spTgt spid="16"/>
                                        </p:tgtEl>
                                        <p:attrNameLst>
                                          <p:attrName>r</p:attrName>
                                        </p:attrNameLst>
                                      </p:cBhvr>
                                    </p:animRot>
                                    <p:animRot by="-1500000">
                                      <p:cBhvr>
                                        <p:cTn id="46" dur="125" fill="hold">
                                          <p:stCondLst>
                                            <p:cond delay="250"/>
                                          </p:stCondLst>
                                        </p:cTn>
                                        <p:tgtEl>
                                          <p:spTgt spid="16"/>
                                        </p:tgtEl>
                                        <p:attrNameLst>
                                          <p:attrName>r</p:attrName>
                                        </p:attrNameLst>
                                      </p:cBhvr>
                                    </p:animRot>
                                    <p:animRot by="1500000">
                                      <p:cBhvr>
                                        <p:cTn id="47" dur="125" fill="hold">
                                          <p:stCondLst>
                                            <p:cond delay="375"/>
                                          </p:stCondLst>
                                        </p:cTn>
                                        <p:tgtEl>
                                          <p:spTgt spid="16"/>
                                        </p:tgtEl>
                                        <p:attrNameLst>
                                          <p:attrName>r</p:attrName>
                                        </p:attrNameLst>
                                      </p:cBhvr>
                                    </p:animRot>
                                  </p:childTnLst>
                                </p:cTn>
                              </p:par>
                              <p:par>
                                <p:cTn id="48" presetID="1" presetClass="entr" presetSubtype="0" fill="hold" grpId="0" nodeType="withEffect">
                                  <p:stCondLst>
                                    <p:cond delay="0"/>
                                  </p:stCondLst>
                                  <p:childTnLst>
                                    <p:set>
                                      <p:cBhvr>
                                        <p:cTn id="49" dur="1" fill="hold">
                                          <p:stCondLst>
                                            <p:cond delay="0"/>
                                          </p:stCondLst>
                                        </p:cTn>
                                        <p:tgtEl>
                                          <p:spTgt spid="20"/>
                                        </p:tgtEl>
                                        <p:attrNameLst>
                                          <p:attrName>style.visibility</p:attrName>
                                        </p:attrNameLst>
                                      </p:cBhvr>
                                      <p:to>
                                        <p:strVal val="visible"/>
                                      </p:to>
                                    </p:set>
                                  </p:childTnLst>
                                </p:cTn>
                              </p:par>
                            </p:childTnLst>
                          </p:cTn>
                        </p:par>
                      </p:childTnLst>
                    </p:cTn>
                  </p:par>
                  <p:par>
                    <p:cTn id="50" fill="hold">
                      <p:stCondLst>
                        <p:cond delay="indefinite"/>
                      </p:stCondLst>
                      <p:childTnLst>
                        <p:par>
                          <p:cTn id="51" fill="hold">
                            <p:stCondLst>
                              <p:cond delay="0"/>
                            </p:stCondLst>
                            <p:childTnLst>
                              <p:par>
                                <p:cTn id="52" presetID="1" presetClass="entr" presetSubtype="0" fill="hold" grpId="0" nodeType="clickEffect">
                                  <p:stCondLst>
                                    <p:cond delay="0"/>
                                  </p:stCondLst>
                                  <p:childTnLst>
                                    <p:set>
                                      <p:cBhvr>
                                        <p:cTn id="53" dur="1" fill="hold">
                                          <p:stCondLst>
                                            <p:cond delay="0"/>
                                          </p:stCondLst>
                                        </p:cTn>
                                        <p:tgtEl>
                                          <p:spTgt spid="2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P spid="13" grpId="0" animBg="1"/>
      <p:bldP spid="14" grpId="0" animBg="1"/>
      <p:bldP spid="15" grpId="0" animBg="1"/>
      <p:bldP spid="15" grpId="1" animBg="1"/>
      <p:bldP spid="16" grpId="0" animBg="1"/>
      <p:bldP spid="16" grpId="1" animBg="1"/>
      <p:bldP spid="17" grpId="0" animBg="1"/>
      <p:bldP spid="18" grpId="0"/>
      <p:bldP spid="19" grpId="0"/>
      <p:bldP spid="20" grpId="0" animBg="1"/>
      <p:bldP spid="22"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Self-similarity</a:t>
            </a:r>
          </a:p>
        </p:txBody>
      </p:sp>
      <p:sp>
        <p:nvSpPr>
          <p:cNvPr id="3" name="Content Placeholder 2"/>
          <p:cNvSpPr>
            <a:spLocks noGrp="1"/>
          </p:cNvSpPr>
          <p:nvPr>
            <p:ph idx="1"/>
          </p:nvPr>
        </p:nvSpPr>
        <p:spPr/>
        <p:txBody>
          <a:bodyPr/>
          <a:lstStyle/>
          <a:p>
            <a:r>
              <a:rPr lang="en-US" dirty="0"/>
              <a:t>you'll notice I keep saying processes/threads</a:t>
            </a:r>
            <a:r>
              <a:rPr lang="mr-IN" dirty="0"/>
              <a:t>…</a:t>
            </a:r>
            <a:endParaRPr lang="en-US" dirty="0"/>
          </a:p>
          <a:p>
            <a:r>
              <a:rPr lang="en-US" dirty="0"/>
              <a:t>the </a:t>
            </a:r>
            <a:r>
              <a:rPr lang="en-US" i="1" dirty="0"/>
              <a:t>same problems and solutions apply to both.</a:t>
            </a:r>
          </a:p>
          <a:p>
            <a:pPr lvl="1"/>
            <a:r>
              <a:rPr lang="en-US" dirty="0"/>
              <a:t>so I might say "</a:t>
            </a:r>
            <a:r>
              <a:rPr lang="en-US" b="1" dirty="0"/>
              <a:t>task</a:t>
            </a:r>
            <a:r>
              <a:rPr lang="en-US" dirty="0"/>
              <a:t>" to mean "either a process </a:t>
            </a:r>
            <a:r>
              <a:rPr lang="en-US" b="1" dirty="0"/>
              <a:t>or</a:t>
            </a:r>
            <a:r>
              <a:rPr lang="en-US" dirty="0"/>
              <a:t> a thread."</a:t>
            </a:r>
          </a:p>
          <a:p>
            <a:r>
              <a:rPr lang="en-US" dirty="0"/>
              <a:t>the question that arises is: </a:t>
            </a:r>
            <a:r>
              <a:rPr lang="en-US" b="1" dirty="0"/>
              <a:t>who is doing the scheduling?</a:t>
            </a:r>
          </a:p>
          <a:p>
            <a:pPr lvl="1"/>
            <a:r>
              <a:rPr lang="en-US" dirty="0"/>
              <a:t>processes are </a:t>
            </a:r>
            <a:r>
              <a:rPr lang="en-US" i="1" dirty="0"/>
              <a:t>always</a:t>
            </a:r>
            <a:r>
              <a:rPr lang="en-US" dirty="0"/>
              <a:t> scheduled by the OS.</a:t>
            </a:r>
          </a:p>
          <a:p>
            <a:pPr lvl="1"/>
            <a:r>
              <a:rPr lang="en-US" dirty="0"/>
              <a:t>threads</a:t>
            </a:r>
            <a:r>
              <a:rPr lang="mr-IN" dirty="0"/>
              <a:t>…</a:t>
            </a:r>
            <a:r>
              <a:rPr lang="en-US" dirty="0"/>
              <a:t> well</a:t>
            </a:r>
            <a:r>
              <a:rPr lang="mr-IN" dirty="0"/>
              <a:t>…</a:t>
            </a:r>
            <a:endParaRPr lang="en-US" dirty="0"/>
          </a:p>
        </p:txBody>
      </p:sp>
      <p:sp>
        <p:nvSpPr>
          <p:cNvPr id="4" name="Footer Placeholder 3"/>
          <p:cNvSpPr>
            <a:spLocks noGrp="1"/>
          </p:cNvSpPr>
          <p:nvPr>
            <p:ph type="ftr" sz="quarter" idx="11"/>
          </p:nvPr>
        </p:nvSpPr>
        <p:spPr/>
        <p:txBody>
          <a:bodyPr/>
          <a:lstStyle/>
          <a:p>
            <a:r>
              <a:rPr lang="cs-CZ"/>
              <a:t>CS449</a:t>
            </a:r>
            <a:endParaRPr lang="en-US"/>
          </a:p>
        </p:txBody>
      </p:sp>
      <p:sp>
        <p:nvSpPr>
          <p:cNvPr id="5" name="Slide Number Placeholder 4"/>
          <p:cNvSpPr>
            <a:spLocks noGrp="1"/>
          </p:cNvSpPr>
          <p:nvPr>
            <p:ph type="sldNum" sz="quarter" idx="12"/>
          </p:nvPr>
        </p:nvSpPr>
        <p:spPr/>
        <p:txBody>
          <a:bodyPr/>
          <a:lstStyle/>
          <a:p>
            <a:fld id="{3552B95B-556F-44BD-91A5-D80C1B9E2BB3}" type="slidenum">
              <a:rPr lang="en-US" smtClean="0"/>
              <a:pPr/>
              <a:t>14</a:t>
            </a:fld>
            <a:endParaRPr lang="en-US"/>
          </a:p>
        </p:txBody>
      </p:sp>
    </p:spTree>
    <p:extLst>
      <p:ext uri="{BB962C8B-B14F-4D97-AF65-F5344CB8AC3E}">
        <p14:creationId xmlns:p14="http://schemas.microsoft.com/office/powerpoint/2010/main" val="554495664"/>
      </p:ext>
    </p:extLst>
  </p:cSld>
  <p:clrMapOvr>
    <a:masterClrMapping/>
  </p:clrMapOvr>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a:t>Threading methodologies</a:t>
            </a:r>
            <a:endParaRPr lang="en-US" dirty="0"/>
          </a:p>
        </p:txBody>
      </p:sp>
      <p:sp>
        <p:nvSpPr>
          <p:cNvPr id="3" name="Footer Placeholder 2"/>
          <p:cNvSpPr>
            <a:spLocks noGrp="1"/>
          </p:cNvSpPr>
          <p:nvPr>
            <p:ph type="ftr" sz="quarter" idx="11"/>
          </p:nvPr>
        </p:nvSpPr>
        <p:spPr/>
        <p:txBody>
          <a:bodyPr/>
          <a:lstStyle/>
          <a:p>
            <a:r>
              <a:rPr lang="cs-CZ"/>
              <a:t>CS449</a:t>
            </a:r>
            <a:endParaRPr lang="en-US" dirty="0"/>
          </a:p>
        </p:txBody>
      </p:sp>
      <p:sp>
        <p:nvSpPr>
          <p:cNvPr id="4" name="Slide Number Placeholder 3"/>
          <p:cNvSpPr>
            <a:spLocks noGrp="1"/>
          </p:cNvSpPr>
          <p:nvPr>
            <p:ph type="sldNum" sz="quarter" idx="12"/>
          </p:nvPr>
        </p:nvSpPr>
        <p:spPr/>
        <p:txBody>
          <a:bodyPr/>
          <a:lstStyle/>
          <a:p>
            <a:fld id="{3552B95B-556F-44BD-91A5-D80C1B9E2BB3}" type="slidenum">
              <a:rPr lang="en-US" smtClean="0"/>
              <a:pPr/>
              <a:t>15</a:t>
            </a:fld>
            <a:endParaRPr lang="en-US"/>
          </a:p>
        </p:txBody>
      </p:sp>
    </p:spTree>
    <p:extLst>
      <p:ext uri="{BB962C8B-B14F-4D97-AF65-F5344CB8AC3E}">
        <p14:creationId xmlns:p14="http://schemas.microsoft.com/office/powerpoint/2010/main" val="1765687153"/>
      </p:ext>
    </p:extLst>
  </p:cSld>
  <p:clrMapOvr>
    <a:masterClrMapping/>
  </p:clrMapOvr>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Who weaves the threads?</a:t>
            </a:r>
          </a:p>
        </p:txBody>
      </p:sp>
      <p:sp>
        <p:nvSpPr>
          <p:cNvPr id="3" name="Content Placeholder 2"/>
          <p:cNvSpPr>
            <a:spLocks noGrp="1"/>
          </p:cNvSpPr>
          <p:nvPr>
            <p:ph idx="1"/>
          </p:nvPr>
        </p:nvSpPr>
        <p:spPr>
          <a:xfrm>
            <a:off x="152400" y="495301"/>
            <a:ext cx="8991600" cy="609599"/>
          </a:xfrm>
        </p:spPr>
        <p:txBody>
          <a:bodyPr/>
          <a:lstStyle/>
          <a:p>
            <a:r>
              <a:rPr lang="en-US"/>
              <a:t>basically, there are two options.</a:t>
            </a:r>
          </a:p>
        </p:txBody>
      </p:sp>
      <p:sp>
        <p:nvSpPr>
          <p:cNvPr id="4" name="Footer Placeholder 3"/>
          <p:cNvSpPr>
            <a:spLocks noGrp="1"/>
          </p:cNvSpPr>
          <p:nvPr>
            <p:ph type="ftr" sz="quarter" idx="11"/>
          </p:nvPr>
        </p:nvSpPr>
        <p:spPr>
          <a:xfrm>
            <a:off x="0" y="5296960"/>
            <a:ext cx="1219200" cy="304271"/>
          </a:xfrm>
        </p:spPr>
        <p:txBody>
          <a:bodyPr/>
          <a:lstStyle/>
          <a:p>
            <a:r>
              <a:rPr lang="cs-CZ"/>
              <a:t>CS449</a:t>
            </a:r>
            <a:endParaRPr lang="en-US"/>
          </a:p>
        </p:txBody>
      </p:sp>
      <p:sp>
        <p:nvSpPr>
          <p:cNvPr id="5" name="Slide Number Placeholder 4"/>
          <p:cNvSpPr>
            <a:spLocks noGrp="1"/>
          </p:cNvSpPr>
          <p:nvPr>
            <p:ph type="sldNum" sz="quarter" idx="12"/>
          </p:nvPr>
        </p:nvSpPr>
        <p:spPr/>
        <p:txBody>
          <a:bodyPr/>
          <a:lstStyle/>
          <a:p>
            <a:fld id="{3552B95B-556F-44BD-91A5-D80C1B9E2BB3}" type="slidenum">
              <a:rPr lang="en-US" smtClean="0"/>
              <a:pPr/>
              <a:t>16</a:t>
            </a:fld>
            <a:endParaRPr lang="en-US"/>
          </a:p>
        </p:txBody>
      </p:sp>
      <p:grpSp>
        <p:nvGrpSpPr>
          <p:cNvPr id="9" name="Group 8"/>
          <p:cNvGrpSpPr/>
          <p:nvPr/>
        </p:nvGrpSpPr>
        <p:grpSpPr>
          <a:xfrm>
            <a:off x="1640004" y="1104900"/>
            <a:ext cx="2696915" cy="2438401"/>
            <a:chOff x="914400" y="1714500"/>
            <a:chExt cx="2696915" cy="2438401"/>
          </a:xfrm>
        </p:grpSpPr>
        <p:sp>
          <p:nvSpPr>
            <p:cNvPr id="6" name="Rectangle 5"/>
            <p:cNvSpPr/>
            <p:nvPr/>
          </p:nvSpPr>
          <p:spPr>
            <a:xfrm>
              <a:off x="914400" y="1714500"/>
              <a:ext cx="2696915" cy="1905000"/>
            </a:xfrm>
            <a:prstGeom prst="rect">
              <a:avLst/>
            </a:prstGeom>
            <a:solidFill>
              <a:schemeClr val="accent3">
                <a:lumMod val="75000"/>
              </a:schemeClr>
            </a:solidFill>
            <a:ln>
              <a:noFill/>
            </a:ln>
          </p:spPr>
          <p:style>
            <a:lnRef idx="2">
              <a:schemeClr val="accent4">
                <a:shade val="50000"/>
              </a:schemeClr>
            </a:lnRef>
            <a:fillRef idx="1">
              <a:schemeClr val="accent4"/>
            </a:fillRef>
            <a:effectRef idx="0">
              <a:schemeClr val="accent4"/>
            </a:effectRef>
            <a:fontRef idx="minor">
              <a:schemeClr val="lt1"/>
            </a:fontRef>
          </p:style>
          <p:txBody>
            <a:bodyPr rtlCol="0" anchor="t"/>
            <a:lstStyle/>
            <a:p>
              <a:pPr algn="ctr"/>
              <a:r>
                <a:rPr lang="en-US" sz="2200" b="1" dirty="0"/>
                <a:t>User-mode process</a:t>
              </a:r>
            </a:p>
          </p:txBody>
        </p:sp>
        <p:sp>
          <p:nvSpPr>
            <p:cNvPr id="7" name="Rectangle 6"/>
            <p:cNvSpPr/>
            <p:nvPr/>
          </p:nvSpPr>
          <p:spPr>
            <a:xfrm>
              <a:off x="1037226" y="2667000"/>
              <a:ext cx="2451259" cy="838200"/>
            </a:xfrm>
            <a:prstGeom prst="rect">
              <a:avLst/>
            </a:prstGeom>
            <a:solidFill>
              <a:schemeClr val="accent4">
                <a:lumMod val="75000"/>
              </a:schemeClr>
            </a:solidFill>
            <a:ln>
              <a:no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en-US" sz="2200" b="1">
                  <a:solidFill>
                    <a:schemeClr val="bg1"/>
                  </a:solidFill>
                </a:rPr>
                <a:t>Thread Scheduler</a:t>
              </a:r>
              <a:endParaRPr lang="en-US" sz="2200" b="1" dirty="0">
                <a:solidFill>
                  <a:schemeClr val="bg1"/>
                </a:solidFill>
              </a:endParaRPr>
            </a:p>
          </p:txBody>
        </p:sp>
        <p:sp>
          <p:nvSpPr>
            <p:cNvPr id="8" name="Rectangle 7"/>
            <p:cNvSpPr/>
            <p:nvPr/>
          </p:nvSpPr>
          <p:spPr>
            <a:xfrm>
              <a:off x="914400" y="3619501"/>
              <a:ext cx="2696915" cy="533400"/>
            </a:xfrm>
            <a:prstGeom prst="rect">
              <a:avLst/>
            </a:prstGeom>
            <a:solidFill>
              <a:schemeClr val="accent2"/>
            </a:solidFill>
            <a:ln>
              <a:noFill/>
            </a:ln>
          </p:spPr>
          <p:style>
            <a:lnRef idx="2">
              <a:schemeClr val="accent4">
                <a:shade val="50000"/>
              </a:schemeClr>
            </a:lnRef>
            <a:fillRef idx="1">
              <a:schemeClr val="accent4"/>
            </a:fillRef>
            <a:effectRef idx="0">
              <a:schemeClr val="accent4"/>
            </a:effectRef>
            <a:fontRef idx="minor">
              <a:schemeClr val="lt1"/>
            </a:fontRef>
          </p:style>
          <p:txBody>
            <a:bodyPr rtlCol="0" anchor="b"/>
            <a:lstStyle/>
            <a:p>
              <a:pPr algn="ctr"/>
              <a:r>
                <a:rPr lang="en-US" sz="2200" b="1" dirty="0"/>
                <a:t>Kernel</a:t>
              </a:r>
            </a:p>
          </p:txBody>
        </p:sp>
      </p:grpSp>
      <p:grpSp>
        <p:nvGrpSpPr>
          <p:cNvPr id="10" name="Group 9"/>
          <p:cNvGrpSpPr/>
          <p:nvPr/>
        </p:nvGrpSpPr>
        <p:grpSpPr>
          <a:xfrm>
            <a:off x="4709445" y="1104900"/>
            <a:ext cx="2696915" cy="2438401"/>
            <a:chOff x="914400" y="1714500"/>
            <a:chExt cx="2696915" cy="2438401"/>
          </a:xfrm>
        </p:grpSpPr>
        <p:sp>
          <p:nvSpPr>
            <p:cNvPr id="13" name="Rectangle 12"/>
            <p:cNvSpPr/>
            <p:nvPr/>
          </p:nvSpPr>
          <p:spPr>
            <a:xfrm>
              <a:off x="914400" y="2552700"/>
              <a:ext cx="2696915" cy="1600201"/>
            </a:xfrm>
            <a:prstGeom prst="rect">
              <a:avLst/>
            </a:prstGeom>
            <a:solidFill>
              <a:schemeClr val="accent2"/>
            </a:solidFill>
            <a:ln>
              <a:noFill/>
            </a:ln>
          </p:spPr>
          <p:style>
            <a:lnRef idx="2">
              <a:schemeClr val="accent4">
                <a:shade val="50000"/>
              </a:schemeClr>
            </a:lnRef>
            <a:fillRef idx="1">
              <a:schemeClr val="accent4"/>
            </a:fillRef>
            <a:effectRef idx="0">
              <a:schemeClr val="accent4"/>
            </a:effectRef>
            <a:fontRef idx="minor">
              <a:schemeClr val="lt1"/>
            </a:fontRef>
          </p:style>
          <p:txBody>
            <a:bodyPr rtlCol="0" anchor="b"/>
            <a:lstStyle/>
            <a:p>
              <a:pPr algn="ctr"/>
              <a:r>
                <a:rPr lang="en-US" sz="2200" b="1" dirty="0"/>
                <a:t>Kernel</a:t>
              </a:r>
            </a:p>
          </p:txBody>
        </p:sp>
        <p:sp>
          <p:nvSpPr>
            <p:cNvPr id="11" name="Rectangle 10"/>
            <p:cNvSpPr/>
            <p:nvPr/>
          </p:nvSpPr>
          <p:spPr>
            <a:xfrm>
              <a:off x="914400" y="1714500"/>
              <a:ext cx="2696915" cy="838200"/>
            </a:xfrm>
            <a:prstGeom prst="rect">
              <a:avLst/>
            </a:prstGeom>
            <a:solidFill>
              <a:schemeClr val="accent3">
                <a:lumMod val="75000"/>
              </a:schemeClr>
            </a:solidFill>
            <a:ln>
              <a:noFill/>
            </a:ln>
          </p:spPr>
          <p:style>
            <a:lnRef idx="2">
              <a:schemeClr val="accent4">
                <a:shade val="50000"/>
              </a:schemeClr>
            </a:lnRef>
            <a:fillRef idx="1">
              <a:schemeClr val="accent4"/>
            </a:fillRef>
            <a:effectRef idx="0">
              <a:schemeClr val="accent4"/>
            </a:effectRef>
            <a:fontRef idx="minor">
              <a:schemeClr val="lt1"/>
            </a:fontRef>
          </p:style>
          <p:txBody>
            <a:bodyPr rtlCol="0" anchor="t"/>
            <a:lstStyle/>
            <a:p>
              <a:pPr algn="ctr"/>
              <a:r>
                <a:rPr lang="en-US" sz="2200" b="1" dirty="0"/>
                <a:t>User-mode process</a:t>
              </a:r>
            </a:p>
          </p:txBody>
        </p:sp>
        <p:sp>
          <p:nvSpPr>
            <p:cNvPr id="12" name="Rectangle 11"/>
            <p:cNvSpPr/>
            <p:nvPr/>
          </p:nvSpPr>
          <p:spPr>
            <a:xfrm>
              <a:off x="1037226" y="2667000"/>
              <a:ext cx="2451259" cy="838200"/>
            </a:xfrm>
            <a:prstGeom prst="rect">
              <a:avLst/>
            </a:prstGeom>
            <a:solidFill>
              <a:schemeClr val="accent4">
                <a:lumMod val="75000"/>
              </a:schemeClr>
            </a:solidFill>
            <a:ln>
              <a:no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en-US" sz="2200" b="1">
                  <a:solidFill>
                    <a:schemeClr val="bg1"/>
                  </a:solidFill>
                </a:rPr>
                <a:t>Thread Scheduler</a:t>
              </a:r>
              <a:endParaRPr lang="en-US" sz="2200" b="1" dirty="0">
                <a:solidFill>
                  <a:schemeClr val="bg1"/>
                </a:solidFill>
              </a:endParaRPr>
            </a:p>
          </p:txBody>
        </p:sp>
      </p:grpSp>
      <p:sp>
        <p:nvSpPr>
          <p:cNvPr id="14" name="TextBox 13"/>
          <p:cNvSpPr txBox="1"/>
          <p:nvPr/>
        </p:nvSpPr>
        <p:spPr>
          <a:xfrm>
            <a:off x="1622413" y="3581398"/>
            <a:ext cx="2732094" cy="430887"/>
          </a:xfrm>
          <a:prstGeom prst="rect">
            <a:avLst/>
          </a:prstGeom>
          <a:noFill/>
        </p:spPr>
        <p:txBody>
          <a:bodyPr wrap="square" rtlCol="0">
            <a:spAutoFit/>
          </a:bodyPr>
          <a:lstStyle/>
          <a:p>
            <a:pPr algn="ctr"/>
            <a:r>
              <a:rPr lang="en-US" sz="2200" b="1" dirty="0"/>
              <a:t>User Threading</a:t>
            </a:r>
            <a:r>
              <a:rPr lang="mr-IN" sz="2200" dirty="0"/>
              <a:t>…</a:t>
            </a:r>
            <a:endParaRPr lang="en-US" sz="2200" i="1" dirty="0"/>
          </a:p>
        </p:txBody>
      </p:sp>
      <p:sp>
        <p:nvSpPr>
          <p:cNvPr id="15" name="TextBox 14"/>
          <p:cNvSpPr txBox="1"/>
          <p:nvPr/>
        </p:nvSpPr>
        <p:spPr>
          <a:xfrm>
            <a:off x="4267201" y="3579169"/>
            <a:ext cx="3581400" cy="430887"/>
          </a:xfrm>
          <a:prstGeom prst="rect">
            <a:avLst/>
          </a:prstGeom>
          <a:noFill/>
        </p:spPr>
        <p:txBody>
          <a:bodyPr wrap="square" rtlCol="0">
            <a:spAutoFit/>
          </a:bodyPr>
          <a:lstStyle/>
          <a:p>
            <a:pPr algn="ctr"/>
            <a:r>
              <a:rPr lang="en-US" sz="2200" dirty="0"/>
              <a:t>and </a:t>
            </a:r>
            <a:r>
              <a:rPr lang="en-US" sz="2200" b="1" dirty="0"/>
              <a:t>Kernel Threading.</a:t>
            </a:r>
            <a:endParaRPr lang="en-US" sz="2200" b="1" i="1" dirty="0"/>
          </a:p>
        </p:txBody>
      </p:sp>
      <p:sp>
        <p:nvSpPr>
          <p:cNvPr id="16" name="TextBox 15"/>
          <p:cNvSpPr txBox="1"/>
          <p:nvPr/>
        </p:nvSpPr>
        <p:spPr>
          <a:xfrm>
            <a:off x="3809999" y="4194604"/>
            <a:ext cx="4495801" cy="769441"/>
          </a:xfrm>
          <a:prstGeom prst="rect">
            <a:avLst/>
          </a:prstGeom>
          <a:noFill/>
        </p:spPr>
        <p:txBody>
          <a:bodyPr wrap="square" rtlCol="0">
            <a:spAutoFit/>
          </a:bodyPr>
          <a:lstStyle/>
          <a:p>
            <a:pPr algn="ctr"/>
            <a:r>
              <a:rPr lang="en-US" sz="2200" dirty="0"/>
              <a:t>furthermore, kernel threading can be </a:t>
            </a:r>
            <a:r>
              <a:rPr lang="en-US" sz="2200" b="1" i="1" dirty="0"/>
              <a:t>hardware-accelerated.</a:t>
            </a:r>
          </a:p>
        </p:txBody>
      </p:sp>
    </p:spTree>
    <p:extLst>
      <p:ext uri="{BB962C8B-B14F-4D97-AF65-F5344CB8AC3E}">
        <p14:creationId xmlns:p14="http://schemas.microsoft.com/office/powerpoint/2010/main" val="1025492984"/>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4"/>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10"/>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P spid="15" grpId="0"/>
      <p:bldP spid="16"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User Threading</a:t>
            </a:r>
          </a:p>
        </p:txBody>
      </p:sp>
      <p:sp>
        <p:nvSpPr>
          <p:cNvPr id="3" name="Content Placeholder 2"/>
          <p:cNvSpPr>
            <a:spLocks noGrp="1"/>
          </p:cNvSpPr>
          <p:nvPr>
            <p:ph idx="1"/>
          </p:nvPr>
        </p:nvSpPr>
        <p:spPr>
          <a:xfrm>
            <a:off x="152400" y="495301"/>
            <a:ext cx="8991600" cy="838199"/>
          </a:xfrm>
        </p:spPr>
        <p:txBody>
          <a:bodyPr/>
          <a:lstStyle/>
          <a:p>
            <a:r>
              <a:rPr lang="en-US" dirty="0"/>
              <a:t>since you're just changing some registers</a:t>
            </a:r>
            <a:r>
              <a:rPr lang="mr-IN" dirty="0"/>
              <a:t>…</a:t>
            </a:r>
            <a:endParaRPr lang="en-US" dirty="0"/>
          </a:p>
          <a:p>
            <a:r>
              <a:rPr lang="en-US" dirty="0"/>
              <a:t>who needs the OS?? not us</a:t>
            </a:r>
          </a:p>
        </p:txBody>
      </p:sp>
      <p:sp>
        <p:nvSpPr>
          <p:cNvPr id="4" name="Footer Placeholder 3"/>
          <p:cNvSpPr>
            <a:spLocks noGrp="1"/>
          </p:cNvSpPr>
          <p:nvPr>
            <p:ph type="ftr" sz="quarter" idx="11"/>
          </p:nvPr>
        </p:nvSpPr>
        <p:spPr/>
        <p:txBody>
          <a:bodyPr/>
          <a:lstStyle/>
          <a:p>
            <a:r>
              <a:rPr lang="cs-CZ"/>
              <a:t>CS449</a:t>
            </a:r>
            <a:endParaRPr lang="en-US"/>
          </a:p>
        </p:txBody>
      </p:sp>
      <p:sp>
        <p:nvSpPr>
          <p:cNvPr id="5" name="Slide Number Placeholder 4"/>
          <p:cNvSpPr>
            <a:spLocks noGrp="1"/>
          </p:cNvSpPr>
          <p:nvPr>
            <p:ph type="sldNum" sz="quarter" idx="12"/>
          </p:nvPr>
        </p:nvSpPr>
        <p:spPr/>
        <p:txBody>
          <a:bodyPr/>
          <a:lstStyle/>
          <a:p>
            <a:fld id="{3552B95B-556F-44BD-91A5-D80C1B9E2BB3}" type="slidenum">
              <a:rPr lang="en-US" smtClean="0"/>
              <a:pPr/>
              <a:t>17</a:t>
            </a:fld>
            <a:endParaRPr lang="en-US"/>
          </a:p>
        </p:txBody>
      </p:sp>
      <p:sp>
        <p:nvSpPr>
          <p:cNvPr id="6" name="Rectangle 5"/>
          <p:cNvSpPr/>
          <p:nvPr/>
        </p:nvSpPr>
        <p:spPr>
          <a:xfrm>
            <a:off x="4114800" y="952499"/>
            <a:ext cx="4733488" cy="2649971"/>
          </a:xfrm>
          <a:prstGeom prst="rect">
            <a:avLst/>
          </a:prstGeom>
          <a:solidFill>
            <a:schemeClr val="accent3">
              <a:lumMod val="75000"/>
            </a:schemeClr>
          </a:solidFill>
          <a:ln>
            <a:noFill/>
          </a:ln>
        </p:spPr>
        <p:style>
          <a:lnRef idx="2">
            <a:schemeClr val="accent4">
              <a:shade val="50000"/>
            </a:schemeClr>
          </a:lnRef>
          <a:fillRef idx="1">
            <a:schemeClr val="accent4"/>
          </a:fillRef>
          <a:effectRef idx="0">
            <a:schemeClr val="accent4"/>
          </a:effectRef>
          <a:fontRef idx="minor">
            <a:schemeClr val="lt1"/>
          </a:fontRef>
        </p:style>
        <p:txBody>
          <a:bodyPr rtlCol="0" anchor="b"/>
          <a:lstStyle/>
          <a:p>
            <a:r>
              <a:rPr lang="en-US" sz="2400" b="1" dirty="0"/>
              <a:t>User-mode process</a:t>
            </a:r>
          </a:p>
        </p:txBody>
      </p:sp>
      <p:sp>
        <p:nvSpPr>
          <p:cNvPr id="8" name="Rectangle 7"/>
          <p:cNvSpPr/>
          <p:nvPr/>
        </p:nvSpPr>
        <p:spPr>
          <a:xfrm>
            <a:off x="4343400" y="1159171"/>
            <a:ext cx="1315579" cy="652415"/>
          </a:xfrm>
          <a:prstGeom prst="rect">
            <a:avLst/>
          </a:prstGeom>
          <a:solidFill>
            <a:schemeClr val="accent6"/>
          </a:solidFill>
          <a:ln>
            <a:no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en-US" sz="2400" b="1" dirty="0">
                <a:solidFill>
                  <a:schemeClr val="tx1"/>
                </a:solidFill>
              </a:rPr>
              <a:t>Thread</a:t>
            </a:r>
          </a:p>
        </p:txBody>
      </p:sp>
      <p:sp>
        <p:nvSpPr>
          <p:cNvPr id="12" name="Rectangle 11"/>
          <p:cNvSpPr/>
          <p:nvPr/>
        </p:nvSpPr>
        <p:spPr>
          <a:xfrm>
            <a:off x="4330381" y="2299116"/>
            <a:ext cx="4302325" cy="652415"/>
          </a:xfrm>
          <a:prstGeom prst="rect">
            <a:avLst/>
          </a:prstGeom>
          <a:solidFill>
            <a:schemeClr val="accent4">
              <a:lumMod val="75000"/>
            </a:schemeClr>
          </a:solidFill>
          <a:ln>
            <a:no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en-US" sz="2400" b="1" dirty="0">
                <a:solidFill>
                  <a:schemeClr val="bg1"/>
                </a:solidFill>
              </a:rPr>
              <a:t>Thread Scheduler</a:t>
            </a:r>
          </a:p>
        </p:txBody>
      </p:sp>
      <p:sp>
        <p:nvSpPr>
          <p:cNvPr id="13" name="Rectangle 12"/>
          <p:cNvSpPr/>
          <p:nvPr/>
        </p:nvSpPr>
        <p:spPr>
          <a:xfrm>
            <a:off x="5830343" y="1156726"/>
            <a:ext cx="1315579" cy="652415"/>
          </a:xfrm>
          <a:prstGeom prst="rect">
            <a:avLst/>
          </a:prstGeom>
          <a:solidFill>
            <a:schemeClr val="accent6"/>
          </a:solidFill>
          <a:ln>
            <a:no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en-US" sz="2400" b="1" dirty="0">
                <a:solidFill>
                  <a:schemeClr val="tx1"/>
                </a:solidFill>
              </a:rPr>
              <a:t>Thread</a:t>
            </a:r>
          </a:p>
        </p:txBody>
      </p:sp>
      <p:sp>
        <p:nvSpPr>
          <p:cNvPr id="14" name="Rectangle 13"/>
          <p:cNvSpPr/>
          <p:nvPr/>
        </p:nvSpPr>
        <p:spPr>
          <a:xfrm>
            <a:off x="7317287" y="1156727"/>
            <a:ext cx="1315579" cy="652415"/>
          </a:xfrm>
          <a:prstGeom prst="rect">
            <a:avLst/>
          </a:prstGeom>
          <a:solidFill>
            <a:schemeClr val="accent6"/>
          </a:solidFill>
          <a:ln>
            <a:no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en-US" sz="2400" b="1" dirty="0">
                <a:solidFill>
                  <a:schemeClr val="tx1"/>
                </a:solidFill>
              </a:rPr>
              <a:t>Thread</a:t>
            </a:r>
          </a:p>
        </p:txBody>
      </p:sp>
      <p:sp>
        <p:nvSpPr>
          <p:cNvPr id="15" name="Rectangle 14"/>
          <p:cNvSpPr/>
          <p:nvPr/>
        </p:nvSpPr>
        <p:spPr>
          <a:xfrm>
            <a:off x="4114800" y="3602471"/>
            <a:ext cx="4733488" cy="856289"/>
          </a:xfrm>
          <a:prstGeom prst="rect">
            <a:avLst/>
          </a:prstGeom>
          <a:solidFill>
            <a:schemeClr val="accent2"/>
          </a:solidFill>
          <a:ln>
            <a:noFill/>
          </a:ln>
        </p:spPr>
        <p:style>
          <a:lnRef idx="2">
            <a:schemeClr val="accent4">
              <a:shade val="50000"/>
            </a:schemeClr>
          </a:lnRef>
          <a:fillRef idx="1">
            <a:schemeClr val="accent4"/>
          </a:fillRef>
          <a:effectRef idx="0">
            <a:schemeClr val="accent4"/>
          </a:effectRef>
          <a:fontRef idx="minor">
            <a:schemeClr val="lt1"/>
          </a:fontRef>
        </p:style>
        <p:txBody>
          <a:bodyPr rtlCol="0" anchor="b"/>
          <a:lstStyle/>
          <a:p>
            <a:r>
              <a:rPr lang="en-US" sz="2400" b="1" dirty="0"/>
              <a:t>Kernel</a:t>
            </a:r>
          </a:p>
        </p:txBody>
      </p:sp>
      <p:sp>
        <p:nvSpPr>
          <p:cNvPr id="16" name="TextBox 15"/>
          <p:cNvSpPr txBox="1"/>
          <p:nvPr/>
        </p:nvSpPr>
        <p:spPr>
          <a:xfrm>
            <a:off x="182366" y="1458815"/>
            <a:ext cx="3761069" cy="1107996"/>
          </a:xfrm>
          <a:prstGeom prst="rect">
            <a:avLst/>
          </a:prstGeom>
          <a:noFill/>
        </p:spPr>
        <p:txBody>
          <a:bodyPr wrap="square" rtlCol="0">
            <a:spAutoFit/>
          </a:bodyPr>
          <a:lstStyle/>
          <a:p>
            <a:pPr algn="ctr"/>
            <a:r>
              <a:rPr lang="en-US" sz="2200" dirty="0"/>
              <a:t>a </a:t>
            </a:r>
            <a:r>
              <a:rPr lang="en-US" sz="2200" b="1" dirty="0"/>
              <a:t>user-mode library</a:t>
            </a:r>
            <a:r>
              <a:rPr lang="en-US" sz="2200" dirty="0"/>
              <a:t> lets us create, manage, and switch between threads.</a:t>
            </a:r>
          </a:p>
        </p:txBody>
      </p:sp>
      <p:sp>
        <p:nvSpPr>
          <p:cNvPr id="17" name="TextBox 16"/>
          <p:cNvSpPr txBox="1"/>
          <p:nvPr/>
        </p:nvSpPr>
        <p:spPr>
          <a:xfrm>
            <a:off x="1187252" y="2566811"/>
            <a:ext cx="2841865" cy="769441"/>
          </a:xfrm>
          <a:prstGeom prst="rect">
            <a:avLst/>
          </a:prstGeom>
          <a:noFill/>
        </p:spPr>
        <p:txBody>
          <a:bodyPr wrap="square" rtlCol="0">
            <a:spAutoFit/>
          </a:bodyPr>
          <a:lstStyle/>
          <a:p>
            <a:pPr algn="ctr"/>
            <a:r>
              <a:rPr lang="en-US" sz="2200" dirty="0"/>
              <a:t>the kernel doesn't even have to know!</a:t>
            </a:r>
          </a:p>
        </p:txBody>
      </p:sp>
      <p:sp>
        <p:nvSpPr>
          <p:cNvPr id="18" name="Rectangular Callout 17"/>
          <p:cNvSpPr/>
          <p:nvPr/>
        </p:nvSpPr>
        <p:spPr>
          <a:xfrm>
            <a:off x="1143000" y="3336252"/>
            <a:ext cx="2362200" cy="727397"/>
          </a:xfrm>
          <a:prstGeom prst="wedgeRectCallout">
            <a:avLst>
              <a:gd name="adj1" fmla="val 84641"/>
              <a:gd name="adj2" fmla="val 54166"/>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800" dirty="0">
                <a:solidFill>
                  <a:srgbClr val="FF0000"/>
                </a:solidFill>
              </a:rPr>
              <a:t>looks like a regular old process to me</a:t>
            </a:r>
            <a:r>
              <a:rPr lang="mr-IN" sz="1800" dirty="0">
                <a:solidFill>
                  <a:srgbClr val="FF0000"/>
                </a:solidFill>
              </a:rPr>
              <a:t>…</a:t>
            </a:r>
            <a:endParaRPr lang="en-US" sz="1800" dirty="0">
              <a:solidFill>
                <a:srgbClr val="FF0000"/>
              </a:solidFill>
            </a:endParaRPr>
          </a:p>
        </p:txBody>
      </p:sp>
      <p:sp>
        <p:nvSpPr>
          <p:cNvPr id="19" name="TextBox 18"/>
          <p:cNvSpPr txBox="1"/>
          <p:nvPr/>
        </p:nvSpPr>
        <p:spPr>
          <a:xfrm>
            <a:off x="838200" y="4607287"/>
            <a:ext cx="7585188" cy="430887"/>
          </a:xfrm>
          <a:prstGeom prst="rect">
            <a:avLst/>
          </a:prstGeom>
          <a:noFill/>
        </p:spPr>
        <p:txBody>
          <a:bodyPr wrap="square" rtlCol="0">
            <a:spAutoFit/>
          </a:bodyPr>
          <a:lstStyle/>
          <a:p>
            <a:pPr algn="ctr"/>
            <a:r>
              <a:rPr lang="en-US" sz="2200" dirty="0"/>
              <a:t>but user-mode threads are scheduled </a:t>
            </a:r>
            <a:r>
              <a:rPr lang="en-US" sz="2200" b="1" dirty="0"/>
              <a:t>collaboratively</a:t>
            </a:r>
            <a:r>
              <a:rPr lang="mr-IN" sz="2200" b="1" dirty="0"/>
              <a:t>…</a:t>
            </a:r>
            <a:endParaRPr lang="en-US" sz="2200" dirty="0"/>
          </a:p>
        </p:txBody>
      </p:sp>
      <p:sp>
        <p:nvSpPr>
          <p:cNvPr id="20" name="U-Turn Arrow 19"/>
          <p:cNvSpPr/>
          <p:nvPr/>
        </p:nvSpPr>
        <p:spPr>
          <a:xfrm rot="10800000" flipH="1">
            <a:off x="5563094" y="1648644"/>
            <a:ext cx="595251" cy="827855"/>
          </a:xfrm>
          <a:prstGeom prst="uturnArrow">
            <a:avLst>
              <a:gd name="adj1" fmla="val 14863"/>
              <a:gd name="adj2" fmla="val 25000"/>
              <a:gd name="adj3" fmla="val 25000"/>
              <a:gd name="adj4" fmla="val 43750"/>
              <a:gd name="adj5" fmla="val 7500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21" name="TextBox 20"/>
          <p:cNvSpPr txBox="1"/>
          <p:nvPr/>
        </p:nvSpPr>
        <p:spPr>
          <a:xfrm>
            <a:off x="2386214" y="4971257"/>
            <a:ext cx="4624186" cy="307777"/>
          </a:xfrm>
          <a:prstGeom prst="rect">
            <a:avLst/>
          </a:prstGeom>
          <a:noFill/>
        </p:spPr>
        <p:txBody>
          <a:bodyPr wrap="square" rtlCol="0">
            <a:spAutoFit/>
          </a:bodyPr>
          <a:lstStyle/>
          <a:p>
            <a:pPr algn="ctr"/>
            <a:r>
              <a:rPr lang="en-US" sz="1400" dirty="0"/>
              <a:t>(even if the processes are scheduled preemptively!)</a:t>
            </a:r>
          </a:p>
        </p:txBody>
      </p:sp>
    </p:spTree>
    <p:extLst>
      <p:ext uri="{BB962C8B-B14F-4D97-AF65-F5344CB8AC3E}">
        <p14:creationId xmlns:p14="http://schemas.microsoft.com/office/powerpoint/2010/main" val="1866344584"/>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2"/>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8"/>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13"/>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14"/>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20"/>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17"/>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15"/>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8"/>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19"/>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2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8" grpId="0" animBg="1"/>
      <p:bldP spid="12" grpId="0" animBg="1"/>
      <p:bldP spid="13" grpId="0" animBg="1"/>
      <p:bldP spid="14" grpId="0" animBg="1"/>
      <p:bldP spid="15" grpId="0" animBg="1"/>
      <p:bldP spid="16" grpId="0"/>
      <p:bldP spid="17" grpId="0"/>
      <p:bldP spid="18" grpId="0" animBg="1"/>
      <p:bldP spid="19" grpId="0"/>
      <p:bldP spid="20" grpId="0" animBg="1"/>
      <p:bldP spid="21"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downside</a:t>
            </a:r>
          </a:p>
        </p:txBody>
      </p:sp>
      <p:sp>
        <p:nvSpPr>
          <p:cNvPr id="3" name="Content Placeholder 2"/>
          <p:cNvSpPr>
            <a:spLocks noGrp="1"/>
          </p:cNvSpPr>
          <p:nvPr>
            <p:ph idx="1"/>
          </p:nvPr>
        </p:nvSpPr>
        <p:spPr>
          <a:xfrm>
            <a:off x="152400" y="495301"/>
            <a:ext cx="5943600" cy="798635"/>
          </a:xfrm>
        </p:spPr>
        <p:txBody>
          <a:bodyPr/>
          <a:lstStyle/>
          <a:p>
            <a:r>
              <a:rPr lang="en-US" dirty="0"/>
              <a:t>let's say the video player in our browser </a:t>
            </a:r>
            <a:r>
              <a:rPr lang="en-US" b="1" dirty="0"/>
              <a:t>has some bugs</a:t>
            </a:r>
            <a:endParaRPr lang="en-US" dirty="0"/>
          </a:p>
        </p:txBody>
      </p:sp>
      <p:sp>
        <p:nvSpPr>
          <p:cNvPr id="4" name="Footer Placeholder 3"/>
          <p:cNvSpPr>
            <a:spLocks noGrp="1"/>
          </p:cNvSpPr>
          <p:nvPr>
            <p:ph type="ftr" sz="quarter" idx="11"/>
          </p:nvPr>
        </p:nvSpPr>
        <p:spPr/>
        <p:txBody>
          <a:bodyPr/>
          <a:lstStyle/>
          <a:p>
            <a:r>
              <a:rPr lang="cs-CZ"/>
              <a:t>CS449</a:t>
            </a:r>
            <a:endParaRPr lang="en-US"/>
          </a:p>
        </p:txBody>
      </p:sp>
      <p:sp>
        <p:nvSpPr>
          <p:cNvPr id="5" name="Slide Number Placeholder 4"/>
          <p:cNvSpPr>
            <a:spLocks noGrp="1"/>
          </p:cNvSpPr>
          <p:nvPr>
            <p:ph type="sldNum" sz="quarter" idx="12"/>
          </p:nvPr>
        </p:nvSpPr>
        <p:spPr/>
        <p:txBody>
          <a:bodyPr/>
          <a:lstStyle/>
          <a:p>
            <a:fld id="{3552B95B-556F-44BD-91A5-D80C1B9E2BB3}" type="slidenum">
              <a:rPr lang="en-US" smtClean="0"/>
              <a:pPr/>
              <a:t>18</a:t>
            </a:fld>
            <a:endParaRPr lang="en-US"/>
          </a:p>
        </p:txBody>
      </p:sp>
      <p:sp>
        <p:nvSpPr>
          <p:cNvPr id="9" name="TextBox 8"/>
          <p:cNvSpPr txBox="1"/>
          <p:nvPr/>
        </p:nvSpPr>
        <p:spPr>
          <a:xfrm>
            <a:off x="5082675" y="3861186"/>
            <a:ext cx="3761069" cy="430887"/>
          </a:xfrm>
          <a:prstGeom prst="rect">
            <a:avLst/>
          </a:prstGeom>
          <a:noFill/>
        </p:spPr>
        <p:txBody>
          <a:bodyPr wrap="square" rtlCol="0">
            <a:spAutoFit/>
          </a:bodyPr>
          <a:lstStyle/>
          <a:p>
            <a:pPr algn="ctr"/>
            <a:r>
              <a:rPr lang="en-US" sz="2200" dirty="0"/>
              <a:t>and now your GUI </a:t>
            </a:r>
            <a:r>
              <a:rPr lang="en-US" sz="2200"/>
              <a:t>is frozen.</a:t>
            </a:r>
            <a:endParaRPr lang="en-US" sz="2200" dirty="0"/>
          </a:p>
        </p:txBody>
      </p:sp>
      <p:pic>
        <p:nvPicPr>
          <p:cNvPr id="6" name="Picture 2" descr="Image result for application icon"/>
          <p:cNvPicPr>
            <a:picLocks noChangeAspect="1" noChangeArrowheads="1"/>
          </p:cNvPicPr>
          <p:nvPr/>
        </p:nvPicPr>
        <p:blipFill rotWithShape="1">
          <a:blip r:embed="rId3"/>
          <a:srcRect t="12523" b="12571"/>
          <a:stretch/>
        </p:blipFill>
        <p:spPr bwMode="auto">
          <a:xfrm>
            <a:off x="6482734" y="616007"/>
            <a:ext cx="2609891" cy="1954946"/>
          </a:xfrm>
          <a:prstGeom prst="rect">
            <a:avLst/>
          </a:prstGeom>
          <a:noFill/>
        </p:spPr>
      </p:pic>
      <p:sp>
        <p:nvSpPr>
          <p:cNvPr id="7" name="Rounded Rectangle 6"/>
          <p:cNvSpPr/>
          <p:nvPr/>
        </p:nvSpPr>
        <p:spPr>
          <a:xfrm>
            <a:off x="6719497" y="1940267"/>
            <a:ext cx="692301" cy="475957"/>
          </a:xfrm>
          <a:prstGeom prst="round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dirty="0"/>
              <a:t>▸</a:t>
            </a:r>
            <a:endParaRPr lang="en-US" sz="1050" dirty="0"/>
          </a:p>
        </p:txBody>
      </p:sp>
      <p:sp>
        <p:nvSpPr>
          <p:cNvPr id="8" name="TextBox 7"/>
          <p:cNvSpPr txBox="1"/>
          <p:nvPr/>
        </p:nvSpPr>
        <p:spPr>
          <a:xfrm>
            <a:off x="6523687" y="1293936"/>
            <a:ext cx="1083917" cy="646331"/>
          </a:xfrm>
          <a:prstGeom prst="rect">
            <a:avLst/>
          </a:prstGeom>
          <a:noFill/>
        </p:spPr>
        <p:txBody>
          <a:bodyPr wrap="square" rtlCol="0">
            <a:spAutoFit/>
          </a:bodyPr>
          <a:lstStyle/>
          <a:p>
            <a:pPr algn="ctr"/>
            <a:r>
              <a:rPr lang="en-US" sz="1200" b="1"/>
              <a:t>video using 100% of CPU</a:t>
            </a:r>
            <a:endParaRPr lang="en-US" sz="1200" b="1" dirty="0"/>
          </a:p>
        </p:txBody>
      </p:sp>
      <p:sp>
        <p:nvSpPr>
          <p:cNvPr id="10" name="TextBox 9"/>
          <p:cNvSpPr txBox="1"/>
          <p:nvPr/>
        </p:nvSpPr>
        <p:spPr>
          <a:xfrm>
            <a:off x="7411798" y="684410"/>
            <a:ext cx="1497269" cy="276999"/>
          </a:xfrm>
          <a:prstGeom prst="rect">
            <a:avLst/>
          </a:prstGeom>
          <a:noFill/>
        </p:spPr>
        <p:txBody>
          <a:bodyPr wrap="none" rtlCol="0">
            <a:spAutoFit/>
          </a:bodyPr>
          <a:lstStyle/>
          <a:p>
            <a:pPr algn="ctr"/>
            <a:r>
              <a:rPr lang="en-US" sz="1200" b="1" dirty="0" err="1">
                <a:solidFill>
                  <a:schemeClr val="bg2"/>
                </a:solidFill>
              </a:rPr>
              <a:t>UNresponsive</a:t>
            </a:r>
            <a:r>
              <a:rPr lang="en-US" sz="1200" b="1" dirty="0">
                <a:solidFill>
                  <a:schemeClr val="bg2"/>
                </a:solidFill>
              </a:rPr>
              <a:t> GUI</a:t>
            </a:r>
          </a:p>
        </p:txBody>
      </p:sp>
      <p:sp>
        <p:nvSpPr>
          <p:cNvPr id="12" name="Rectangle 11"/>
          <p:cNvSpPr/>
          <p:nvPr/>
        </p:nvSpPr>
        <p:spPr>
          <a:xfrm>
            <a:off x="1981200" y="1409700"/>
            <a:ext cx="1315579" cy="838200"/>
          </a:xfrm>
          <a:prstGeom prst="rect">
            <a:avLst/>
          </a:prstGeom>
          <a:solidFill>
            <a:schemeClr val="accent6"/>
          </a:solidFill>
          <a:ln>
            <a:no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en-US" sz="2400" b="1" dirty="0">
                <a:solidFill>
                  <a:schemeClr val="tx1"/>
                </a:solidFill>
              </a:rPr>
              <a:t>Video Thread</a:t>
            </a:r>
          </a:p>
        </p:txBody>
      </p:sp>
      <p:sp>
        <p:nvSpPr>
          <p:cNvPr id="13" name="Rectangle 12"/>
          <p:cNvSpPr/>
          <p:nvPr/>
        </p:nvSpPr>
        <p:spPr>
          <a:xfrm>
            <a:off x="3937794" y="1409700"/>
            <a:ext cx="1315579" cy="838200"/>
          </a:xfrm>
          <a:prstGeom prst="rect">
            <a:avLst/>
          </a:prstGeom>
          <a:solidFill>
            <a:schemeClr val="accent6"/>
          </a:solidFill>
          <a:ln>
            <a:no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en-US" sz="2400" b="1" dirty="0">
                <a:solidFill>
                  <a:schemeClr val="tx1"/>
                </a:solidFill>
              </a:rPr>
              <a:t>GUI Thread</a:t>
            </a:r>
          </a:p>
        </p:txBody>
      </p:sp>
      <p:sp>
        <p:nvSpPr>
          <p:cNvPr id="14" name="Rectangle 13"/>
          <p:cNvSpPr/>
          <p:nvPr/>
        </p:nvSpPr>
        <p:spPr>
          <a:xfrm>
            <a:off x="4110256" y="4440671"/>
            <a:ext cx="4733488" cy="856289"/>
          </a:xfrm>
          <a:prstGeom prst="rect">
            <a:avLst/>
          </a:prstGeom>
          <a:solidFill>
            <a:schemeClr val="accent2"/>
          </a:solidFill>
          <a:ln>
            <a:noFill/>
          </a:ln>
        </p:spPr>
        <p:style>
          <a:lnRef idx="2">
            <a:schemeClr val="accent4">
              <a:shade val="50000"/>
            </a:schemeClr>
          </a:lnRef>
          <a:fillRef idx="1">
            <a:schemeClr val="accent4"/>
          </a:fillRef>
          <a:effectRef idx="0">
            <a:schemeClr val="accent4"/>
          </a:effectRef>
          <a:fontRef idx="minor">
            <a:schemeClr val="lt1"/>
          </a:fontRef>
        </p:style>
        <p:txBody>
          <a:bodyPr rtlCol="0" anchor="b"/>
          <a:lstStyle/>
          <a:p>
            <a:r>
              <a:rPr lang="en-US" sz="2400" b="1" dirty="0"/>
              <a:t>Kernel</a:t>
            </a:r>
          </a:p>
        </p:txBody>
      </p:sp>
      <p:sp>
        <p:nvSpPr>
          <p:cNvPr id="15" name="Rectangular Callout 14"/>
          <p:cNvSpPr/>
          <p:nvPr/>
        </p:nvSpPr>
        <p:spPr>
          <a:xfrm>
            <a:off x="2641785" y="3332952"/>
            <a:ext cx="2362200" cy="977549"/>
          </a:xfrm>
          <a:prstGeom prst="wedgeRectCallout">
            <a:avLst>
              <a:gd name="adj1" fmla="val 44866"/>
              <a:gd name="adj2" fmla="val 91925"/>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800" dirty="0">
                <a:solidFill>
                  <a:srgbClr val="FF0000"/>
                </a:solidFill>
              </a:rPr>
              <a:t>what do you want ME to do? you're just a process to me.</a:t>
            </a:r>
          </a:p>
        </p:txBody>
      </p:sp>
      <p:sp>
        <p:nvSpPr>
          <p:cNvPr id="16" name="Rectangular Callout 15"/>
          <p:cNvSpPr/>
          <p:nvPr/>
        </p:nvSpPr>
        <p:spPr>
          <a:xfrm>
            <a:off x="381000" y="2494752"/>
            <a:ext cx="2536319" cy="667547"/>
          </a:xfrm>
          <a:prstGeom prst="wedgeRectCallout">
            <a:avLst>
              <a:gd name="adj1" fmla="val 26754"/>
              <a:gd name="adj2" fmla="val -91722"/>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800" dirty="0" err="1">
                <a:solidFill>
                  <a:schemeClr val="tx1"/>
                </a:solidFill>
              </a:rPr>
              <a:t>lemme</a:t>
            </a:r>
            <a:r>
              <a:rPr lang="en-US" sz="1800" dirty="0">
                <a:solidFill>
                  <a:schemeClr val="tx1"/>
                </a:solidFill>
              </a:rPr>
              <a:t> just use the CPU ｆｏｒｅｖｅｒ</a:t>
            </a:r>
          </a:p>
        </p:txBody>
      </p:sp>
      <p:sp>
        <p:nvSpPr>
          <p:cNvPr id="17" name="Rectangular Callout 16"/>
          <p:cNvSpPr/>
          <p:nvPr/>
        </p:nvSpPr>
        <p:spPr>
          <a:xfrm>
            <a:off x="3621597" y="2494752"/>
            <a:ext cx="1407603" cy="667547"/>
          </a:xfrm>
          <a:prstGeom prst="wedgeRectCallout">
            <a:avLst>
              <a:gd name="adj1" fmla="val 24991"/>
              <a:gd name="adj2" fmla="val -98005"/>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800" dirty="0">
                <a:solidFill>
                  <a:schemeClr val="tx1"/>
                </a:solidFill>
              </a:rPr>
              <a:t>I can't do anything</a:t>
            </a:r>
            <a:r>
              <a:rPr lang="mr-IN" sz="1800" dirty="0">
                <a:solidFill>
                  <a:schemeClr val="tx1"/>
                </a:solidFill>
              </a:rPr>
              <a:t>…</a:t>
            </a:r>
            <a:endParaRPr lang="en-US" sz="1800" dirty="0">
              <a:solidFill>
                <a:schemeClr val="tx1"/>
              </a:solidFill>
            </a:endParaRPr>
          </a:p>
        </p:txBody>
      </p:sp>
      <p:grpSp>
        <p:nvGrpSpPr>
          <p:cNvPr id="21" name="Group 20"/>
          <p:cNvGrpSpPr/>
          <p:nvPr/>
        </p:nvGrpSpPr>
        <p:grpSpPr>
          <a:xfrm>
            <a:off x="5894388" y="1550866"/>
            <a:ext cx="2609891" cy="1954946"/>
            <a:chOff x="5894388" y="1550866"/>
            <a:chExt cx="2609891" cy="1954946"/>
          </a:xfrm>
        </p:grpSpPr>
        <p:pic>
          <p:nvPicPr>
            <p:cNvPr id="19" name="Picture 2" descr="Image result for application icon"/>
            <p:cNvPicPr>
              <a:picLocks noChangeAspect="1" noChangeArrowheads="1"/>
            </p:cNvPicPr>
            <p:nvPr/>
          </p:nvPicPr>
          <p:blipFill rotWithShape="1">
            <a:blip r:embed="rId3"/>
            <a:srcRect t="12523" b="12571"/>
            <a:stretch/>
          </p:blipFill>
          <p:spPr bwMode="auto">
            <a:xfrm>
              <a:off x="5894388" y="1550866"/>
              <a:ext cx="2609891" cy="1954946"/>
            </a:xfrm>
            <a:prstGeom prst="rect">
              <a:avLst/>
            </a:prstGeom>
            <a:noFill/>
          </p:spPr>
        </p:pic>
        <p:sp>
          <p:nvSpPr>
            <p:cNvPr id="20" name="TextBox 19"/>
            <p:cNvSpPr txBox="1"/>
            <p:nvPr/>
          </p:nvSpPr>
          <p:spPr>
            <a:xfrm>
              <a:off x="5894389" y="2088865"/>
              <a:ext cx="2487612" cy="707886"/>
            </a:xfrm>
            <a:prstGeom prst="rect">
              <a:avLst/>
            </a:prstGeom>
            <a:noFill/>
          </p:spPr>
          <p:txBody>
            <a:bodyPr wrap="square" rtlCol="0">
              <a:spAutoFit/>
            </a:bodyPr>
            <a:lstStyle/>
            <a:p>
              <a:r>
                <a:rPr lang="en-US" sz="2000" b="1" dirty="0" err="1"/>
                <a:t>browser.exe</a:t>
              </a:r>
              <a:r>
                <a:rPr lang="en-US" sz="2000" b="1" dirty="0"/>
                <a:t> is not responding.</a:t>
              </a:r>
            </a:p>
          </p:txBody>
        </p:sp>
      </p:grpSp>
    </p:spTree>
    <p:extLst>
      <p:ext uri="{BB962C8B-B14F-4D97-AF65-F5344CB8AC3E}">
        <p14:creationId xmlns:p14="http://schemas.microsoft.com/office/powerpoint/2010/main" val="897744575"/>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7"/>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12"/>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8"/>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17"/>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14"/>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15"/>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0"/>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9"/>
                                        </p:tgtEl>
                                        <p:attrNameLst>
                                          <p:attrName>style.visibility</p:attrName>
                                        </p:attrNameLst>
                                      </p:cBhvr>
                                      <p:to>
                                        <p:strVal val="visible"/>
                                      </p:to>
                                    </p:set>
                                  </p:childTnLst>
                                </p:cTn>
                              </p:par>
                              <p:par>
                                <p:cTn id="37" presetID="9" presetClass="emph" presetSubtype="0" nodeType="withEffect">
                                  <p:stCondLst>
                                    <p:cond delay="0"/>
                                  </p:stCondLst>
                                  <p:childTnLst>
                                    <p:set>
                                      <p:cBhvr rctx="PPT">
                                        <p:cTn id="38" dur="indefinite"/>
                                        <p:tgtEl>
                                          <p:spTgt spid="6"/>
                                        </p:tgtEl>
                                        <p:attrNameLst>
                                          <p:attrName>style.opacity</p:attrName>
                                        </p:attrNameLst>
                                      </p:cBhvr>
                                      <p:to>
                                        <p:strVal val="0.5"/>
                                      </p:to>
                                    </p:set>
                                    <p:animEffect filter="image" prLst="opacity: 0.5">
                                      <p:cBhvr rctx="IE">
                                        <p:cTn id="39" dur="indefinite"/>
                                        <p:tgtEl>
                                          <p:spTgt spid="6"/>
                                        </p:tgtEl>
                                      </p:cBhvr>
                                    </p:animEffect>
                                  </p:childTnLst>
                                </p:cTn>
                              </p:par>
                              <p:par>
                                <p:cTn id="40" presetID="9" presetClass="emph" presetSubtype="0" grpId="1" nodeType="withEffect">
                                  <p:stCondLst>
                                    <p:cond delay="0"/>
                                  </p:stCondLst>
                                  <p:childTnLst>
                                    <p:set>
                                      <p:cBhvr rctx="PPT">
                                        <p:cTn id="41" dur="indefinite"/>
                                        <p:tgtEl>
                                          <p:spTgt spid="7"/>
                                        </p:tgtEl>
                                        <p:attrNameLst>
                                          <p:attrName>style.opacity</p:attrName>
                                        </p:attrNameLst>
                                      </p:cBhvr>
                                      <p:to>
                                        <p:strVal val="0.5"/>
                                      </p:to>
                                    </p:set>
                                    <p:animEffect filter="image" prLst="opacity: 0.5">
                                      <p:cBhvr rctx="IE">
                                        <p:cTn id="42" dur="indefinite"/>
                                        <p:tgtEl>
                                          <p:spTgt spid="7"/>
                                        </p:tgtEl>
                                      </p:cBhvr>
                                    </p:animEffect>
                                  </p:childTnLst>
                                </p:cTn>
                              </p:par>
                              <p:par>
                                <p:cTn id="43" presetID="9" presetClass="emph" presetSubtype="0" grpId="1" nodeType="withEffect">
                                  <p:stCondLst>
                                    <p:cond delay="0"/>
                                  </p:stCondLst>
                                  <p:childTnLst>
                                    <p:set>
                                      <p:cBhvr rctx="PPT">
                                        <p:cTn id="44" dur="indefinite"/>
                                        <p:tgtEl>
                                          <p:spTgt spid="8"/>
                                        </p:tgtEl>
                                        <p:attrNameLst>
                                          <p:attrName>style.opacity</p:attrName>
                                        </p:attrNameLst>
                                      </p:cBhvr>
                                      <p:to>
                                        <p:strVal val="0.5"/>
                                      </p:to>
                                    </p:set>
                                    <p:animEffect filter="image" prLst="opacity: 0.5">
                                      <p:cBhvr rctx="IE">
                                        <p:cTn id="45" dur="indefinite"/>
                                        <p:tgtEl>
                                          <p:spTgt spid="8"/>
                                        </p:tgtEl>
                                      </p:cBhvr>
                                    </p:animEffect>
                                  </p:childTnLst>
                                </p:cTn>
                              </p:par>
                              <p:par>
                                <p:cTn id="46" presetID="9" presetClass="emph" presetSubtype="0" grpId="1" nodeType="withEffect">
                                  <p:stCondLst>
                                    <p:cond delay="0"/>
                                  </p:stCondLst>
                                  <p:childTnLst>
                                    <p:set>
                                      <p:cBhvr rctx="PPT">
                                        <p:cTn id="47" dur="indefinite"/>
                                        <p:tgtEl>
                                          <p:spTgt spid="10"/>
                                        </p:tgtEl>
                                        <p:attrNameLst>
                                          <p:attrName>style.opacity</p:attrName>
                                        </p:attrNameLst>
                                      </p:cBhvr>
                                      <p:to>
                                        <p:strVal val="0.5"/>
                                      </p:to>
                                    </p:set>
                                    <p:animEffect filter="image" prLst="opacity: 0.5">
                                      <p:cBhvr rctx="IE">
                                        <p:cTn id="48" dur="indefinite"/>
                                        <p:tgtEl>
                                          <p:spTgt spid="10"/>
                                        </p:tgtEl>
                                      </p:cBhvr>
                                    </p:animEffect>
                                  </p:childTnLst>
                                </p:cTn>
                              </p:par>
                            </p:childTnLst>
                          </p:cTn>
                        </p:par>
                      </p:childTnLst>
                    </p:cTn>
                  </p:par>
                  <p:par>
                    <p:cTn id="49" fill="hold">
                      <p:stCondLst>
                        <p:cond delay="indefinite"/>
                      </p:stCondLst>
                      <p:childTnLst>
                        <p:par>
                          <p:cTn id="50" fill="hold">
                            <p:stCondLst>
                              <p:cond delay="0"/>
                            </p:stCondLst>
                            <p:childTnLst>
                              <p:par>
                                <p:cTn id="51" presetID="1" presetClass="entr" presetSubtype="0" fill="hold" nodeType="clickEffect">
                                  <p:stCondLst>
                                    <p:cond delay="0"/>
                                  </p:stCondLst>
                                  <p:childTnLst>
                                    <p:set>
                                      <p:cBhvr>
                                        <p:cTn id="52" dur="1" fill="hold">
                                          <p:stCondLst>
                                            <p:cond delay="0"/>
                                          </p:stCondLst>
                                        </p:cTn>
                                        <p:tgtEl>
                                          <p:spTgt spid="2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7" grpId="0" animBg="1"/>
      <p:bldP spid="7" grpId="1" animBg="1"/>
      <p:bldP spid="8" grpId="0"/>
      <p:bldP spid="8" grpId="1"/>
      <p:bldP spid="10" grpId="0"/>
      <p:bldP spid="10" grpId="1"/>
      <p:bldP spid="12" grpId="0" animBg="1"/>
      <p:bldP spid="13" grpId="0" animBg="1"/>
      <p:bldP spid="14" grpId="0" animBg="1"/>
      <p:bldP spid="15" grpId="0" animBg="1"/>
      <p:bldP spid="16" grpId="0" animBg="1"/>
      <p:bldP spid="17"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Kernel Threading</a:t>
            </a:r>
          </a:p>
        </p:txBody>
      </p:sp>
      <p:sp>
        <p:nvSpPr>
          <p:cNvPr id="3" name="Content Placeholder 2"/>
          <p:cNvSpPr>
            <a:spLocks noGrp="1"/>
          </p:cNvSpPr>
          <p:nvPr>
            <p:ph idx="1"/>
          </p:nvPr>
        </p:nvSpPr>
        <p:spPr>
          <a:xfrm>
            <a:off x="152400" y="495301"/>
            <a:ext cx="8991600" cy="835395"/>
          </a:xfrm>
        </p:spPr>
        <p:txBody>
          <a:bodyPr/>
          <a:lstStyle/>
          <a:p>
            <a:r>
              <a:rPr lang="en-US" dirty="0"/>
              <a:t>we solved this for processes with </a:t>
            </a:r>
            <a:r>
              <a:rPr lang="en-US" b="1" dirty="0"/>
              <a:t>preemption!</a:t>
            </a:r>
          </a:p>
          <a:p>
            <a:r>
              <a:rPr lang="en-US" dirty="0"/>
              <a:t>so let's make threads a </a:t>
            </a:r>
            <a:r>
              <a:rPr lang="en-US" b="1" dirty="0"/>
              <a:t>kernel thing</a:t>
            </a:r>
            <a:endParaRPr lang="en-US" dirty="0"/>
          </a:p>
        </p:txBody>
      </p:sp>
      <p:sp>
        <p:nvSpPr>
          <p:cNvPr id="4" name="Footer Placeholder 3"/>
          <p:cNvSpPr>
            <a:spLocks noGrp="1"/>
          </p:cNvSpPr>
          <p:nvPr>
            <p:ph type="ftr" sz="quarter" idx="11"/>
          </p:nvPr>
        </p:nvSpPr>
        <p:spPr/>
        <p:txBody>
          <a:bodyPr/>
          <a:lstStyle/>
          <a:p>
            <a:r>
              <a:rPr lang="cs-CZ"/>
              <a:t>CS449</a:t>
            </a:r>
            <a:endParaRPr lang="en-US"/>
          </a:p>
        </p:txBody>
      </p:sp>
      <p:sp>
        <p:nvSpPr>
          <p:cNvPr id="5" name="Slide Number Placeholder 4"/>
          <p:cNvSpPr>
            <a:spLocks noGrp="1"/>
          </p:cNvSpPr>
          <p:nvPr>
            <p:ph type="sldNum" sz="quarter" idx="12"/>
          </p:nvPr>
        </p:nvSpPr>
        <p:spPr/>
        <p:txBody>
          <a:bodyPr/>
          <a:lstStyle/>
          <a:p>
            <a:fld id="{3552B95B-556F-44BD-91A5-D80C1B9E2BB3}" type="slidenum">
              <a:rPr lang="en-US" smtClean="0"/>
              <a:pPr/>
              <a:t>19</a:t>
            </a:fld>
            <a:endParaRPr lang="en-US"/>
          </a:p>
        </p:txBody>
      </p:sp>
      <p:sp>
        <p:nvSpPr>
          <p:cNvPr id="6" name="Rectangle 5"/>
          <p:cNvSpPr/>
          <p:nvPr/>
        </p:nvSpPr>
        <p:spPr>
          <a:xfrm>
            <a:off x="5715000" y="1026606"/>
            <a:ext cx="3209488" cy="1418835"/>
          </a:xfrm>
          <a:prstGeom prst="rect">
            <a:avLst/>
          </a:prstGeom>
          <a:solidFill>
            <a:schemeClr val="accent3">
              <a:lumMod val="75000"/>
            </a:schemeClr>
          </a:solidFill>
          <a:ln>
            <a:noFill/>
          </a:ln>
        </p:spPr>
        <p:style>
          <a:lnRef idx="2">
            <a:schemeClr val="accent4">
              <a:shade val="50000"/>
            </a:schemeClr>
          </a:lnRef>
          <a:fillRef idx="1">
            <a:schemeClr val="accent4"/>
          </a:fillRef>
          <a:effectRef idx="0">
            <a:schemeClr val="accent4"/>
          </a:effectRef>
          <a:fontRef idx="minor">
            <a:schemeClr val="lt1"/>
          </a:fontRef>
        </p:style>
        <p:txBody>
          <a:bodyPr rtlCol="0" anchor="b"/>
          <a:lstStyle/>
          <a:p>
            <a:r>
              <a:rPr lang="en-US" sz="2400" b="1" dirty="0"/>
              <a:t>Process</a:t>
            </a:r>
          </a:p>
        </p:txBody>
      </p:sp>
      <p:sp>
        <p:nvSpPr>
          <p:cNvPr id="9" name="Rectangle 8"/>
          <p:cNvSpPr/>
          <p:nvPr/>
        </p:nvSpPr>
        <p:spPr>
          <a:xfrm>
            <a:off x="5906543" y="1230832"/>
            <a:ext cx="1315579" cy="652415"/>
          </a:xfrm>
          <a:prstGeom prst="rect">
            <a:avLst/>
          </a:prstGeom>
          <a:solidFill>
            <a:schemeClr val="accent6"/>
          </a:solidFill>
          <a:ln>
            <a:no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en-US" sz="2400" b="1" dirty="0">
                <a:solidFill>
                  <a:schemeClr val="tx1"/>
                </a:solidFill>
              </a:rPr>
              <a:t>Thread</a:t>
            </a:r>
          </a:p>
        </p:txBody>
      </p:sp>
      <p:sp>
        <p:nvSpPr>
          <p:cNvPr id="10" name="Rectangle 9"/>
          <p:cNvSpPr/>
          <p:nvPr/>
        </p:nvSpPr>
        <p:spPr>
          <a:xfrm>
            <a:off x="7393487" y="1230833"/>
            <a:ext cx="1315579" cy="652415"/>
          </a:xfrm>
          <a:prstGeom prst="rect">
            <a:avLst/>
          </a:prstGeom>
          <a:solidFill>
            <a:schemeClr val="accent6"/>
          </a:solidFill>
          <a:ln>
            <a:no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en-US" sz="2400" b="1" dirty="0">
                <a:solidFill>
                  <a:schemeClr val="tx1"/>
                </a:solidFill>
              </a:rPr>
              <a:t>Thread</a:t>
            </a:r>
          </a:p>
        </p:txBody>
      </p:sp>
      <p:sp>
        <p:nvSpPr>
          <p:cNvPr id="11" name="Rectangle 10"/>
          <p:cNvSpPr/>
          <p:nvPr/>
        </p:nvSpPr>
        <p:spPr>
          <a:xfrm>
            <a:off x="5715000" y="2445442"/>
            <a:ext cx="3209488" cy="1554026"/>
          </a:xfrm>
          <a:prstGeom prst="rect">
            <a:avLst/>
          </a:prstGeom>
          <a:solidFill>
            <a:schemeClr val="accent2"/>
          </a:solidFill>
          <a:ln>
            <a:noFill/>
          </a:ln>
        </p:spPr>
        <p:style>
          <a:lnRef idx="2">
            <a:schemeClr val="accent4">
              <a:shade val="50000"/>
            </a:schemeClr>
          </a:lnRef>
          <a:fillRef idx="1">
            <a:schemeClr val="accent4"/>
          </a:fillRef>
          <a:effectRef idx="0">
            <a:schemeClr val="accent4"/>
          </a:effectRef>
          <a:fontRef idx="minor">
            <a:schemeClr val="lt1"/>
          </a:fontRef>
        </p:style>
        <p:txBody>
          <a:bodyPr rtlCol="0" anchor="b"/>
          <a:lstStyle/>
          <a:p>
            <a:r>
              <a:rPr lang="en-US" sz="2400" b="1" dirty="0"/>
              <a:t>Kernel</a:t>
            </a:r>
          </a:p>
        </p:txBody>
      </p:sp>
      <p:sp>
        <p:nvSpPr>
          <p:cNvPr id="8" name="Rectangle 7"/>
          <p:cNvSpPr/>
          <p:nvPr/>
        </p:nvSpPr>
        <p:spPr>
          <a:xfrm>
            <a:off x="5851111" y="2842708"/>
            <a:ext cx="2911890" cy="652415"/>
          </a:xfrm>
          <a:prstGeom prst="rect">
            <a:avLst/>
          </a:prstGeom>
          <a:solidFill>
            <a:schemeClr val="accent4">
              <a:lumMod val="75000"/>
            </a:schemeClr>
          </a:solidFill>
          <a:ln>
            <a:no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en-US" sz="2400" b="1" dirty="0">
                <a:solidFill>
                  <a:schemeClr val="bg1"/>
                </a:solidFill>
              </a:rPr>
              <a:t>Thread Scheduler</a:t>
            </a:r>
          </a:p>
        </p:txBody>
      </p:sp>
      <p:sp>
        <p:nvSpPr>
          <p:cNvPr id="12" name="U-Turn Arrow 11"/>
          <p:cNvSpPr/>
          <p:nvPr/>
        </p:nvSpPr>
        <p:spPr>
          <a:xfrm rot="10800000" flipH="1">
            <a:off x="7138739" y="1698238"/>
            <a:ext cx="595251" cy="1285055"/>
          </a:xfrm>
          <a:prstGeom prst="uturnArrow">
            <a:avLst>
              <a:gd name="adj1" fmla="val 14863"/>
              <a:gd name="adj2" fmla="val 25000"/>
              <a:gd name="adj3" fmla="val 25000"/>
              <a:gd name="adj4" fmla="val 43750"/>
              <a:gd name="adj5" fmla="val 90667"/>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3" name="Rectangular Callout 12"/>
          <p:cNvSpPr/>
          <p:nvPr/>
        </p:nvSpPr>
        <p:spPr>
          <a:xfrm>
            <a:off x="3691627" y="2445441"/>
            <a:ext cx="1913145" cy="513734"/>
          </a:xfrm>
          <a:prstGeom prst="wedgeRectCallout">
            <a:avLst>
              <a:gd name="adj1" fmla="val 78192"/>
              <a:gd name="adj2" fmla="val 54367"/>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800" dirty="0">
                <a:solidFill>
                  <a:srgbClr val="FF0000"/>
                </a:solidFill>
              </a:rPr>
              <a:t>hey!!! time's up</a:t>
            </a:r>
          </a:p>
        </p:txBody>
      </p:sp>
      <p:sp>
        <p:nvSpPr>
          <p:cNvPr id="14" name="TextBox 13"/>
          <p:cNvSpPr txBox="1"/>
          <p:nvPr/>
        </p:nvSpPr>
        <p:spPr>
          <a:xfrm>
            <a:off x="684414" y="1525925"/>
            <a:ext cx="3486235" cy="769441"/>
          </a:xfrm>
          <a:prstGeom prst="rect">
            <a:avLst/>
          </a:prstGeom>
          <a:noFill/>
        </p:spPr>
        <p:txBody>
          <a:bodyPr wrap="square" rtlCol="0">
            <a:spAutoFit/>
          </a:bodyPr>
          <a:lstStyle/>
          <a:p>
            <a:pPr algn="ctr"/>
            <a:r>
              <a:rPr lang="en-US" sz="2200" dirty="0"/>
              <a:t>now if one of our threads goes rogue</a:t>
            </a:r>
            <a:r>
              <a:rPr lang="mr-IN" sz="2200" dirty="0"/>
              <a:t>…</a:t>
            </a:r>
            <a:endParaRPr lang="en-US" sz="2200" dirty="0"/>
          </a:p>
        </p:txBody>
      </p:sp>
      <p:sp>
        <p:nvSpPr>
          <p:cNvPr id="15" name="TextBox 14"/>
          <p:cNvSpPr txBox="1"/>
          <p:nvPr/>
        </p:nvSpPr>
        <p:spPr>
          <a:xfrm>
            <a:off x="609600" y="3107726"/>
            <a:ext cx="4324435" cy="769441"/>
          </a:xfrm>
          <a:prstGeom prst="rect">
            <a:avLst/>
          </a:prstGeom>
          <a:noFill/>
        </p:spPr>
        <p:txBody>
          <a:bodyPr wrap="square" rtlCol="0">
            <a:spAutoFit/>
          </a:bodyPr>
          <a:lstStyle/>
          <a:p>
            <a:pPr algn="ctr"/>
            <a:r>
              <a:rPr lang="en-US" sz="2200" dirty="0"/>
              <a:t>but what might be a problem </a:t>
            </a:r>
            <a:r>
              <a:rPr lang="en-US" sz="2200" b="1" dirty="0"/>
              <a:t>compared to user threads?</a:t>
            </a:r>
            <a:endParaRPr lang="en-US" sz="2200" dirty="0"/>
          </a:p>
        </p:txBody>
      </p:sp>
      <p:sp>
        <p:nvSpPr>
          <p:cNvPr id="16" name="TextBox 15"/>
          <p:cNvSpPr txBox="1"/>
          <p:nvPr/>
        </p:nvSpPr>
        <p:spPr>
          <a:xfrm>
            <a:off x="3694423" y="3877167"/>
            <a:ext cx="1981200" cy="584775"/>
          </a:xfrm>
          <a:prstGeom prst="rect">
            <a:avLst/>
          </a:prstGeom>
          <a:noFill/>
        </p:spPr>
        <p:txBody>
          <a:bodyPr wrap="square" rtlCol="0">
            <a:spAutoFit/>
          </a:bodyPr>
          <a:lstStyle/>
          <a:p>
            <a:pPr algn="ctr"/>
            <a:r>
              <a:rPr lang="en-US" sz="3200" b="1" i="1" dirty="0"/>
              <a:t>speed.</a:t>
            </a:r>
          </a:p>
        </p:txBody>
      </p:sp>
      <p:sp>
        <p:nvSpPr>
          <p:cNvPr id="17" name="TextBox 16"/>
          <p:cNvSpPr txBox="1"/>
          <p:nvPr/>
        </p:nvSpPr>
        <p:spPr>
          <a:xfrm>
            <a:off x="1229591" y="4397747"/>
            <a:ext cx="6837216" cy="430887"/>
          </a:xfrm>
          <a:prstGeom prst="rect">
            <a:avLst/>
          </a:prstGeom>
          <a:noFill/>
        </p:spPr>
        <p:txBody>
          <a:bodyPr wrap="square" rtlCol="0">
            <a:spAutoFit/>
          </a:bodyPr>
          <a:lstStyle/>
          <a:p>
            <a:pPr algn="ctr"/>
            <a:r>
              <a:rPr lang="en-US" sz="2200" dirty="0"/>
              <a:t>now we need </a:t>
            </a:r>
            <a:r>
              <a:rPr lang="en-US" sz="2200" b="1" dirty="0"/>
              <a:t>context switches </a:t>
            </a:r>
            <a:r>
              <a:rPr lang="en-US" sz="2200" dirty="0"/>
              <a:t>to switch threads!</a:t>
            </a:r>
          </a:p>
        </p:txBody>
      </p:sp>
    </p:spTree>
    <p:extLst>
      <p:ext uri="{BB962C8B-B14F-4D97-AF65-F5344CB8AC3E}">
        <p14:creationId xmlns:p14="http://schemas.microsoft.com/office/powerpoint/2010/main" val="1310765827"/>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1"/>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iterate type="lt">
                                    <p:tmAbs val="0"/>
                                  </p:iterate>
                                  <p:childTnLst>
                                    <p:set>
                                      <p:cBhvr>
                                        <p:cTn id="14" dur="1" fill="hold">
                                          <p:stCondLst>
                                            <p:cond delay="0"/>
                                          </p:stCondLst>
                                        </p:cTn>
                                        <p:tgtEl>
                                          <p:spTgt spid="9"/>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0"/>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14"/>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32" presetClass="emph" presetSubtype="0" fill="hold" grpId="1" nodeType="clickEffect">
                                  <p:stCondLst>
                                    <p:cond delay="0"/>
                                  </p:stCondLst>
                                  <p:iterate type="lt">
                                    <p:tmPct val="0"/>
                                  </p:iterate>
                                  <p:childTnLst>
                                    <p:animRot by="120000">
                                      <p:cBhvr>
                                        <p:cTn id="24" dur="50" fill="hold">
                                          <p:stCondLst>
                                            <p:cond delay="0"/>
                                          </p:stCondLst>
                                        </p:cTn>
                                        <p:tgtEl>
                                          <p:spTgt spid="9"/>
                                        </p:tgtEl>
                                        <p:attrNameLst>
                                          <p:attrName>r</p:attrName>
                                        </p:attrNameLst>
                                      </p:cBhvr>
                                    </p:animRot>
                                    <p:animRot by="-240000">
                                      <p:cBhvr>
                                        <p:cTn id="25" dur="100" fill="hold">
                                          <p:stCondLst>
                                            <p:cond delay="100"/>
                                          </p:stCondLst>
                                        </p:cTn>
                                        <p:tgtEl>
                                          <p:spTgt spid="9"/>
                                        </p:tgtEl>
                                        <p:attrNameLst>
                                          <p:attrName>r</p:attrName>
                                        </p:attrNameLst>
                                      </p:cBhvr>
                                    </p:animRot>
                                    <p:animRot by="240000">
                                      <p:cBhvr>
                                        <p:cTn id="26" dur="100" fill="hold">
                                          <p:stCondLst>
                                            <p:cond delay="200"/>
                                          </p:stCondLst>
                                        </p:cTn>
                                        <p:tgtEl>
                                          <p:spTgt spid="9"/>
                                        </p:tgtEl>
                                        <p:attrNameLst>
                                          <p:attrName>r</p:attrName>
                                        </p:attrNameLst>
                                      </p:cBhvr>
                                    </p:animRot>
                                    <p:animRot by="-240000">
                                      <p:cBhvr>
                                        <p:cTn id="27" dur="100" fill="hold">
                                          <p:stCondLst>
                                            <p:cond delay="300"/>
                                          </p:stCondLst>
                                        </p:cTn>
                                        <p:tgtEl>
                                          <p:spTgt spid="9"/>
                                        </p:tgtEl>
                                        <p:attrNameLst>
                                          <p:attrName>r</p:attrName>
                                        </p:attrNameLst>
                                      </p:cBhvr>
                                    </p:animRot>
                                    <p:animRot by="120000">
                                      <p:cBhvr>
                                        <p:cTn id="28" dur="100" fill="hold">
                                          <p:stCondLst>
                                            <p:cond delay="400"/>
                                          </p:stCondLst>
                                        </p:cTn>
                                        <p:tgtEl>
                                          <p:spTgt spid="9"/>
                                        </p:tgtEl>
                                        <p:attrNameLst>
                                          <p:attrName>r</p:attrName>
                                        </p:attrNameLst>
                                      </p:cBhvr>
                                    </p:animRot>
                                  </p:childTnLst>
                                </p:cTn>
                              </p:par>
                              <p:par>
                                <p:cTn id="29" presetID="19" presetClass="emph" presetSubtype="0" fill="hold" grpId="2" nodeType="withEffect">
                                  <p:stCondLst>
                                    <p:cond delay="0"/>
                                  </p:stCondLst>
                                  <p:iterate type="lt">
                                    <p:tmPct val="0"/>
                                  </p:iterate>
                                  <p:childTnLst>
                                    <p:animClr clrSpc="rgb" dir="cw">
                                      <p:cBhvr override="childStyle">
                                        <p:cTn id="30" dur="100" fill="hold"/>
                                        <p:tgtEl>
                                          <p:spTgt spid="9"/>
                                        </p:tgtEl>
                                        <p:attrNameLst>
                                          <p:attrName>style.color</p:attrName>
                                        </p:attrNameLst>
                                      </p:cBhvr>
                                      <p:to>
                                        <a:srgbClr val="FF0000"/>
                                      </p:to>
                                    </p:animClr>
                                    <p:animClr clrSpc="rgb" dir="cw">
                                      <p:cBhvr>
                                        <p:cTn id="31" dur="100" fill="hold"/>
                                        <p:tgtEl>
                                          <p:spTgt spid="9"/>
                                        </p:tgtEl>
                                        <p:attrNameLst>
                                          <p:attrName>fillcolor</p:attrName>
                                        </p:attrNameLst>
                                      </p:cBhvr>
                                      <p:to>
                                        <a:srgbClr val="FF0000"/>
                                      </p:to>
                                    </p:animClr>
                                    <p:set>
                                      <p:cBhvr>
                                        <p:cTn id="32" dur="100" fill="hold"/>
                                        <p:tgtEl>
                                          <p:spTgt spid="9"/>
                                        </p:tgtEl>
                                        <p:attrNameLst>
                                          <p:attrName>fill.type</p:attrName>
                                        </p:attrNameLst>
                                      </p:cBhvr>
                                      <p:to>
                                        <p:strVal val="solid"/>
                                      </p:to>
                                    </p:set>
                                    <p:set>
                                      <p:cBhvr>
                                        <p:cTn id="33" dur="100" fill="hold"/>
                                        <p:tgtEl>
                                          <p:spTgt spid="9"/>
                                        </p:tgtEl>
                                        <p:attrNameLst>
                                          <p:attrName>fill.on</p:attrName>
                                        </p:attrNameLst>
                                      </p:cBhvr>
                                      <p:to>
                                        <p:strVal val="true"/>
                                      </p:to>
                                    </p:set>
                                  </p:childTnLst>
                                </p:cTn>
                              </p:par>
                            </p:childTnLst>
                          </p:cTn>
                        </p:par>
                      </p:childTnLst>
                    </p:cTn>
                  </p:par>
                  <p:par>
                    <p:cTn id="34" fill="hold">
                      <p:stCondLst>
                        <p:cond delay="indefinite"/>
                      </p:stCondLst>
                      <p:childTnLst>
                        <p:par>
                          <p:cTn id="35" fill="hold">
                            <p:stCondLst>
                              <p:cond delay="0"/>
                            </p:stCondLst>
                            <p:childTnLst>
                              <p:par>
                                <p:cTn id="36" presetID="1" presetClass="entr" presetSubtype="0" fill="hold" grpId="0" nodeType="clickEffect">
                                  <p:stCondLst>
                                    <p:cond delay="0"/>
                                  </p:stCondLst>
                                  <p:childTnLst>
                                    <p:set>
                                      <p:cBhvr>
                                        <p:cTn id="37" dur="1" fill="hold">
                                          <p:stCondLst>
                                            <p:cond delay="0"/>
                                          </p:stCondLst>
                                        </p:cTn>
                                        <p:tgtEl>
                                          <p:spTgt spid="13"/>
                                        </p:tgtEl>
                                        <p:attrNameLst>
                                          <p:attrName>style.visibility</p:attrName>
                                        </p:attrNameLst>
                                      </p:cBhvr>
                                      <p:to>
                                        <p:strVal val="visible"/>
                                      </p:to>
                                    </p:set>
                                  </p:childTnLst>
                                </p:cTn>
                              </p:par>
                            </p:childTnLst>
                          </p:cTn>
                        </p:par>
                      </p:childTnLst>
                    </p:cTn>
                  </p:par>
                  <p:par>
                    <p:cTn id="38" fill="hold">
                      <p:stCondLst>
                        <p:cond delay="indefinite"/>
                      </p:stCondLst>
                      <p:childTnLst>
                        <p:par>
                          <p:cTn id="39" fill="hold">
                            <p:stCondLst>
                              <p:cond delay="0"/>
                            </p:stCondLst>
                            <p:childTnLst>
                              <p:par>
                                <p:cTn id="40" presetID="1" presetClass="entr" presetSubtype="0" fill="hold" grpId="0" nodeType="clickEffect">
                                  <p:stCondLst>
                                    <p:cond delay="0"/>
                                  </p:stCondLst>
                                  <p:childTnLst>
                                    <p:set>
                                      <p:cBhvr>
                                        <p:cTn id="41" dur="1" fill="hold">
                                          <p:stCondLst>
                                            <p:cond delay="0"/>
                                          </p:stCondLst>
                                        </p:cTn>
                                        <p:tgtEl>
                                          <p:spTgt spid="12"/>
                                        </p:tgtEl>
                                        <p:attrNameLst>
                                          <p:attrName>style.visibility</p:attrName>
                                        </p:attrNameLst>
                                      </p:cBhvr>
                                      <p:to>
                                        <p:strVal val="visible"/>
                                      </p:to>
                                    </p:set>
                                  </p:childTnLst>
                                </p:cTn>
                              </p:par>
                            </p:childTnLst>
                          </p:cTn>
                        </p:par>
                      </p:childTnLst>
                    </p:cTn>
                  </p:par>
                  <p:par>
                    <p:cTn id="42" fill="hold">
                      <p:stCondLst>
                        <p:cond delay="indefinite"/>
                      </p:stCondLst>
                      <p:childTnLst>
                        <p:par>
                          <p:cTn id="43" fill="hold">
                            <p:stCondLst>
                              <p:cond delay="0"/>
                            </p:stCondLst>
                            <p:childTnLst>
                              <p:par>
                                <p:cTn id="44" presetID="1" presetClass="entr" presetSubtype="0" fill="hold" grpId="0" nodeType="clickEffect">
                                  <p:stCondLst>
                                    <p:cond delay="0"/>
                                  </p:stCondLst>
                                  <p:childTnLst>
                                    <p:set>
                                      <p:cBhvr>
                                        <p:cTn id="45" dur="1" fill="hold">
                                          <p:stCondLst>
                                            <p:cond delay="0"/>
                                          </p:stCondLst>
                                        </p:cTn>
                                        <p:tgtEl>
                                          <p:spTgt spid="15"/>
                                        </p:tgtEl>
                                        <p:attrNameLst>
                                          <p:attrName>style.visibility</p:attrName>
                                        </p:attrNameLst>
                                      </p:cBhvr>
                                      <p:to>
                                        <p:strVal val="visible"/>
                                      </p:to>
                                    </p:set>
                                  </p:childTnLst>
                                </p:cTn>
                              </p:par>
                            </p:childTnLst>
                          </p:cTn>
                        </p:par>
                      </p:childTnLst>
                    </p:cTn>
                  </p:par>
                  <p:par>
                    <p:cTn id="46" fill="hold">
                      <p:stCondLst>
                        <p:cond delay="indefinite"/>
                      </p:stCondLst>
                      <p:childTnLst>
                        <p:par>
                          <p:cTn id="47" fill="hold">
                            <p:stCondLst>
                              <p:cond delay="0"/>
                            </p:stCondLst>
                            <p:childTnLst>
                              <p:par>
                                <p:cTn id="48" presetID="1" presetClass="entr" presetSubtype="0" fill="hold" grpId="0" nodeType="clickEffect">
                                  <p:stCondLst>
                                    <p:cond delay="0"/>
                                  </p:stCondLst>
                                  <p:childTnLst>
                                    <p:set>
                                      <p:cBhvr>
                                        <p:cTn id="49" dur="1" fill="hold">
                                          <p:stCondLst>
                                            <p:cond delay="0"/>
                                          </p:stCondLst>
                                        </p:cTn>
                                        <p:tgtEl>
                                          <p:spTgt spid="16"/>
                                        </p:tgtEl>
                                        <p:attrNameLst>
                                          <p:attrName>style.visibility</p:attrName>
                                        </p:attrNameLst>
                                      </p:cBhvr>
                                      <p:to>
                                        <p:strVal val="visible"/>
                                      </p:to>
                                    </p:set>
                                  </p:childTnLst>
                                </p:cTn>
                              </p:par>
                            </p:childTnLst>
                          </p:cTn>
                        </p:par>
                      </p:childTnLst>
                    </p:cTn>
                  </p:par>
                  <p:par>
                    <p:cTn id="50" fill="hold">
                      <p:stCondLst>
                        <p:cond delay="indefinite"/>
                      </p:stCondLst>
                      <p:childTnLst>
                        <p:par>
                          <p:cTn id="51" fill="hold">
                            <p:stCondLst>
                              <p:cond delay="0"/>
                            </p:stCondLst>
                            <p:childTnLst>
                              <p:par>
                                <p:cTn id="52" presetID="1" presetClass="entr" presetSubtype="0" fill="hold" grpId="0" nodeType="clickEffect">
                                  <p:stCondLst>
                                    <p:cond delay="0"/>
                                  </p:stCondLst>
                                  <p:childTnLst>
                                    <p:set>
                                      <p:cBhvr>
                                        <p:cTn id="53" dur="1" fill="hold">
                                          <p:stCondLst>
                                            <p:cond delay="0"/>
                                          </p:stCondLst>
                                        </p:cTn>
                                        <p:tgtEl>
                                          <p:spTgt spid="1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9" grpId="0" animBg="1"/>
      <p:bldP spid="9" grpId="1" animBg="1"/>
      <p:bldP spid="9" grpId="2" animBg="1"/>
      <p:bldP spid="10" grpId="0" animBg="1"/>
      <p:bldP spid="11" grpId="0" animBg="1"/>
      <p:bldP spid="8" grpId="0" animBg="1"/>
      <p:bldP spid="12" grpId="0" animBg="1"/>
      <p:bldP spid="13" grpId="0" animBg="1"/>
      <p:bldP spid="14" grpId="0"/>
      <p:bldP spid="15" grpId="0"/>
      <p:bldP spid="16" grpId="0"/>
      <p:bldP spid="17"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6C8434-676D-B741-AED5-776206B6FE6F}"/>
              </a:ext>
            </a:extLst>
          </p:cNvPr>
          <p:cNvSpPr>
            <a:spLocks noGrp="1"/>
          </p:cNvSpPr>
          <p:nvPr>
            <p:ph type="title"/>
          </p:nvPr>
        </p:nvSpPr>
        <p:spPr/>
        <p:txBody>
          <a:bodyPr/>
          <a:lstStyle/>
          <a:p>
            <a:r>
              <a:rPr lang="en-US" dirty="0"/>
              <a:t>Class announcements</a:t>
            </a:r>
          </a:p>
        </p:txBody>
      </p:sp>
      <p:sp>
        <p:nvSpPr>
          <p:cNvPr id="3" name="Content Placeholder 2">
            <a:extLst>
              <a:ext uri="{FF2B5EF4-FFF2-40B4-BE49-F238E27FC236}">
                <a16:creationId xmlns:a16="http://schemas.microsoft.com/office/drawing/2014/main" id="{B6DB424B-FA54-6540-96B4-41F4E1756778}"/>
              </a:ext>
            </a:extLst>
          </p:cNvPr>
          <p:cNvSpPr>
            <a:spLocks noGrp="1"/>
          </p:cNvSpPr>
          <p:nvPr>
            <p:ph idx="1"/>
          </p:nvPr>
        </p:nvSpPr>
        <p:spPr/>
        <p:txBody>
          <a:bodyPr/>
          <a:lstStyle/>
          <a:p>
            <a:r>
              <a:rPr lang="en-US" dirty="0"/>
              <a:t>:V</a:t>
            </a:r>
          </a:p>
          <a:p>
            <a:r>
              <a:rPr lang="en-US" dirty="0"/>
              <a:t>exams will be graded TONIGHT for sure</a:t>
            </a:r>
          </a:p>
        </p:txBody>
      </p:sp>
      <p:sp>
        <p:nvSpPr>
          <p:cNvPr id="4" name="Footer Placeholder 3">
            <a:extLst>
              <a:ext uri="{FF2B5EF4-FFF2-40B4-BE49-F238E27FC236}">
                <a16:creationId xmlns:a16="http://schemas.microsoft.com/office/drawing/2014/main" id="{82D572A7-DB98-9B4E-9E1D-BBAFE2C15EEA}"/>
              </a:ext>
            </a:extLst>
          </p:cNvPr>
          <p:cNvSpPr>
            <a:spLocks noGrp="1"/>
          </p:cNvSpPr>
          <p:nvPr>
            <p:ph type="ftr" sz="quarter" idx="11"/>
          </p:nvPr>
        </p:nvSpPr>
        <p:spPr/>
        <p:txBody>
          <a:bodyPr/>
          <a:lstStyle/>
          <a:p>
            <a:r>
              <a:rPr lang="cs-CZ"/>
              <a:t>CS449</a:t>
            </a:r>
            <a:endParaRPr lang="en-US"/>
          </a:p>
        </p:txBody>
      </p:sp>
      <p:sp>
        <p:nvSpPr>
          <p:cNvPr id="5" name="Slide Number Placeholder 4">
            <a:extLst>
              <a:ext uri="{FF2B5EF4-FFF2-40B4-BE49-F238E27FC236}">
                <a16:creationId xmlns:a16="http://schemas.microsoft.com/office/drawing/2014/main" id="{F866B88E-6307-7E4E-BCD7-9D0DAAFEA1CE}"/>
              </a:ext>
            </a:extLst>
          </p:cNvPr>
          <p:cNvSpPr>
            <a:spLocks noGrp="1"/>
          </p:cNvSpPr>
          <p:nvPr>
            <p:ph type="sldNum" sz="quarter" idx="12"/>
          </p:nvPr>
        </p:nvSpPr>
        <p:spPr/>
        <p:txBody>
          <a:bodyPr/>
          <a:lstStyle/>
          <a:p>
            <a:fld id="{3552B95B-556F-44BD-91A5-D80C1B9E2BB3}" type="slidenum">
              <a:rPr lang="en-US" smtClean="0"/>
              <a:pPr/>
              <a:t>2</a:t>
            </a:fld>
            <a:endParaRPr lang="en-US"/>
          </a:p>
        </p:txBody>
      </p:sp>
    </p:spTree>
    <p:extLst>
      <p:ext uri="{BB962C8B-B14F-4D97-AF65-F5344CB8AC3E}">
        <p14:creationId xmlns:p14="http://schemas.microsoft.com/office/powerpoint/2010/main" val="1511662585"/>
      </p:ext>
    </p:extLst>
  </p:cSld>
  <p:clrMapOvr>
    <a:masterClrMapping/>
  </p:clrMapOvr>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8F429E-B6C4-3DAE-0357-709BF39D749E}"/>
              </a:ext>
            </a:extLst>
          </p:cNvPr>
          <p:cNvSpPr>
            <a:spLocks noGrp="1"/>
          </p:cNvSpPr>
          <p:nvPr>
            <p:ph type="title"/>
          </p:nvPr>
        </p:nvSpPr>
        <p:spPr/>
        <p:txBody>
          <a:bodyPr/>
          <a:lstStyle/>
          <a:p>
            <a:r>
              <a:rPr lang="en-US" dirty="0"/>
              <a:t>KERNEL THREADING DOES NOT MEAN	</a:t>
            </a:r>
          </a:p>
        </p:txBody>
      </p:sp>
      <p:sp>
        <p:nvSpPr>
          <p:cNvPr id="3" name="Content Placeholder 2">
            <a:extLst>
              <a:ext uri="{FF2B5EF4-FFF2-40B4-BE49-F238E27FC236}">
                <a16:creationId xmlns:a16="http://schemas.microsoft.com/office/drawing/2014/main" id="{7CC6CA87-5274-6027-E563-899E87951AA4}"/>
              </a:ext>
            </a:extLst>
          </p:cNvPr>
          <p:cNvSpPr>
            <a:spLocks noGrp="1"/>
          </p:cNvSpPr>
          <p:nvPr>
            <p:ph idx="1"/>
          </p:nvPr>
        </p:nvSpPr>
        <p:spPr/>
        <p:txBody>
          <a:bodyPr>
            <a:normAutofit/>
          </a:bodyPr>
          <a:lstStyle/>
          <a:p>
            <a:r>
              <a:rPr lang="en-US" sz="3600" b="1" dirty="0">
                <a:solidFill>
                  <a:srgbClr val="FF0000"/>
                </a:solidFill>
              </a:rPr>
              <a:t>KERNEL THREADING DOES NOT MEAN THE THREADS RUN IN KERNEL MODE.</a:t>
            </a:r>
          </a:p>
          <a:p>
            <a:r>
              <a:rPr lang="en-US" sz="3600" b="1" dirty="0">
                <a:solidFill>
                  <a:srgbClr val="FF0000"/>
                </a:solidFill>
              </a:rPr>
              <a:t>IT MEANS THE KERNEL IS AWARE OF THE THREADS AND SCHEDULES THEM.</a:t>
            </a:r>
          </a:p>
          <a:p>
            <a:r>
              <a:rPr lang="en-US" sz="3600" b="1" dirty="0">
                <a:solidFill>
                  <a:srgbClr val="FF0000"/>
                </a:solidFill>
              </a:rPr>
              <a:t>THE THREADS STILL RUN IN USER MODE.</a:t>
            </a:r>
          </a:p>
          <a:p>
            <a:r>
              <a:rPr lang="en-US" sz="3600" b="1" dirty="0">
                <a:solidFill>
                  <a:srgbClr val="FF0000"/>
                </a:solidFill>
              </a:rPr>
              <a:t>A.</a:t>
            </a:r>
          </a:p>
        </p:txBody>
      </p:sp>
      <p:sp>
        <p:nvSpPr>
          <p:cNvPr id="4" name="Footer Placeholder 3">
            <a:extLst>
              <a:ext uri="{FF2B5EF4-FFF2-40B4-BE49-F238E27FC236}">
                <a16:creationId xmlns:a16="http://schemas.microsoft.com/office/drawing/2014/main" id="{5933B597-91E1-E63C-3801-96EB69EA7E18}"/>
              </a:ext>
            </a:extLst>
          </p:cNvPr>
          <p:cNvSpPr>
            <a:spLocks noGrp="1"/>
          </p:cNvSpPr>
          <p:nvPr>
            <p:ph type="ftr" sz="quarter" idx="11"/>
          </p:nvPr>
        </p:nvSpPr>
        <p:spPr/>
        <p:txBody>
          <a:bodyPr/>
          <a:lstStyle/>
          <a:p>
            <a:r>
              <a:rPr lang="cs-CZ"/>
              <a:t>CS449</a:t>
            </a:r>
            <a:endParaRPr lang="en-US"/>
          </a:p>
        </p:txBody>
      </p:sp>
      <p:sp>
        <p:nvSpPr>
          <p:cNvPr id="5" name="Slide Number Placeholder 4">
            <a:extLst>
              <a:ext uri="{FF2B5EF4-FFF2-40B4-BE49-F238E27FC236}">
                <a16:creationId xmlns:a16="http://schemas.microsoft.com/office/drawing/2014/main" id="{20181AFA-8C62-879B-274A-9D7F88382073}"/>
              </a:ext>
            </a:extLst>
          </p:cNvPr>
          <p:cNvSpPr>
            <a:spLocks noGrp="1"/>
          </p:cNvSpPr>
          <p:nvPr>
            <p:ph type="sldNum" sz="quarter" idx="12"/>
          </p:nvPr>
        </p:nvSpPr>
        <p:spPr/>
        <p:txBody>
          <a:bodyPr/>
          <a:lstStyle/>
          <a:p>
            <a:fld id="{3552B95B-556F-44BD-91A5-D80C1B9E2BB3}" type="slidenum">
              <a:rPr lang="en-US" smtClean="0"/>
              <a:pPr/>
              <a:t>20</a:t>
            </a:fld>
            <a:endParaRPr lang="en-US"/>
          </a:p>
        </p:txBody>
      </p:sp>
    </p:spTree>
    <p:extLst>
      <p:ext uri="{BB962C8B-B14F-4D97-AF65-F5344CB8AC3E}">
        <p14:creationId xmlns:p14="http://schemas.microsoft.com/office/powerpoint/2010/main" val="3124229125"/>
      </p:ext>
    </p:extLst>
  </p:cSld>
  <p:clrMapOvr>
    <a:masterClrMapping/>
  </p:clrMapOvr>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Hardware-accelerated kernel threading</a:t>
            </a:r>
          </a:p>
        </p:txBody>
      </p:sp>
      <p:sp>
        <p:nvSpPr>
          <p:cNvPr id="3" name="Content Placeholder 2"/>
          <p:cNvSpPr>
            <a:spLocks noGrp="1"/>
          </p:cNvSpPr>
          <p:nvPr>
            <p:ph idx="1"/>
          </p:nvPr>
        </p:nvSpPr>
        <p:spPr>
          <a:xfrm>
            <a:off x="152400" y="495301"/>
            <a:ext cx="5595107" cy="1256567"/>
          </a:xfrm>
        </p:spPr>
        <p:txBody>
          <a:bodyPr>
            <a:normAutofit/>
          </a:bodyPr>
          <a:lstStyle/>
          <a:p>
            <a:r>
              <a:rPr lang="en-US" dirty="0"/>
              <a:t>threading is </a:t>
            </a:r>
            <a:r>
              <a:rPr lang="en-US" i="1" dirty="0"/>
              <a:t>so common</a:t>
            </a:r>
            <a:r>
              <a:rPr lang="en-US" dirty="0"/>
              <a:t> and </a:t>
            </a:r>
            <a:r>
              <a:rPr lang="en-US" i="1" dirty="0"/>
              <a:t>so important</a:t>
            </a:r>
            <a:br>
              <a:rPr lang="en-US" dirty="0"/>
            </a:br>
            <a:r>
              <a:rPr lang="en-US" dirty="0"/>
              <a:t>that we've added support for it into our CPUs, to make it faster and easier to do!</a:t>
            </a:r>
          </a:p>
        </p:txBody>
      </p:sp>
      <p:sp>
        <p:nvSpPr>
          <p:cNvPr id="4" name="Footer Placeholder 3"/>
          <p:cNvSpPr>
            <a:spLocks noGrp="1"/>
          </p:cNvSpPr>
          <p:nvPr>
            <p:ph type="ftr" sz="quarter" idx="11"/>
          </p:nvPr>
        </p:nvSpPr>
        <p:spPr/>
        <p:txBody>
          <a:bodyPr/>
          <a:lstStyle/>
          <a:p>
            <a:r>
              <a:rPr lang="cs-CZ"/>
              <a:t>CS449</a:t>
            </a:r>
            <a:endParaRPr lang="en-US"/>
          </a:p>
        </p:txBody>
      </p:sp>
      <p:sp>
        <p:nvSpPr>
          <p:cNvPr id="5" name="Slide Number Placeholder 4"/>
          <p:cNvSpPr>
            <a:spLocks noGrp="1"/>
          </p:cNvSpPr>
          <p:nvPr>
            <p:ph type="sldNum" sz="quarter" idx="12"/>
          </p:nvPr>
        </p:nvSpPr>
        <p:spPr/>
        <p:txBody>
          <a:bodyPr/>
          <a:lstStyle/>
          <a:p>
            <a:fld id="{3552B95B-556F-44BD-91A5-D80C1B9E2BB3}" type="slidenum">
              <a:rPr lang="en-US" smtClean="0"/>
              <a:pPr/>
              <a:t>21</a:t>
            </a:fld>
            <a:endParaRPr lang="en-US"/>
          </a:p>
        </p:txBody>
      </p:sp>
      <p:sp>
        <p:nvSpPr>
          <p:cNvPr id="6" name="Rectangle 5"/>
          <p:cNvSpPr/>
          <p:nvPr/>
        </p:nvSpPr>
        <p:spPr>
          <a:xfrm>
            <a:off x="5747507" y="647700"/>
            <a:ext cx="3209488" cy="1275453"/>
          </a:xfrm>
          <a:prstGeom prst="rect">
            <a:avLst/>
          </a:prstGeom>
          <a:solidFill>
            <a:schemeClr val="accent3">
              <a:lumMod val="75000"/>
            </a:schemeClr>
          </a:solidFill>
          <a:ln>
            <a:noFill/>
          </a:ln>
        </p:spPr>
        <p:style>
          <a:lnRef idx="2">
            <a:schemeClr val="accent4">
              <a:shade val="50000"/>
            </a:schemeClr>
          </a:lnRef>
          <a:fillRef idx="1">
            <a:schemeClr val="accent4"/>
          </a:fillRef>
          <a:effectRef idx="0">
            <a:schemeClr val="accent4"/>
          </a:effectRef>
          <a:fontRef idx="minor">
            <a:schemeClr val="lt1"/>
          </a:fontRef>
        </p:style>
        <p:txBody>
          <a:bodyPr rtlCol="0" anchor="b"/>
          <a:lstStyle/>
          <a:p>
            <a:r>
              <a:rPr lang="en-US" sz="2400" b="1" dirty="0"/>
              <a:t>Process</a:t>
            </a:r>
          </a:p>
        </p:txBody>
      </p:sp>
      <p:sp>
        <p:nvSpPr>
          <p:cNvPr id="7" name="Rectangle 6"/>
          <p:cNvSpPr/>
          <p:nvPr/>
        </p:nvSpPr>
        <p:spPr>
          <a:xfrm>
            <a:off x="5747507" y="1923153"/>
            <a:ext cx="3209488" cy="1569969"/>
          </a:xfrm>
          <a:prstGeom prst="rect">
            <a:avLst/>
          </a:prstGeom>
          <a:solidFill>
            <a:schemeClr val="accent2"/>
          </a:solidFill>
          <a:ln>
            <a:noFill/>
          </a:ln>
        </p:spPr>
        <p:style>
          <a:lnRef idx="2">
            <a:schemeClr val="accent4">
              <a:shade val="50000"/>
            </a:schemeClr>
          </a:lnRef>
          <a:fillRef idx="1">
            <a:schemeClr val="accent4"/>
          </a:fillRef>
          <a:effectRef idx="0">
            <a:schemeClr val="accent4"/>
          </a:effectRef>
          <a:fontRef idx="minor">
            <a:schemeClr val="lt1"/>
          </a:fontRef>
        </p:style>
        <p:txBody>
          <a:bodyPr rtlCol="0" anchor="b"/>
          <a:lstStyle/>
          <a:p>
            <a:r>
              <a:rPr lang="en-US" sz="2400" b="1" dirty="0"/>
              <a:t>Kernel</a:t>
            </a:r>
          </a:p>
        </p:txBody>
      </p:sp>
      <p:sp>
        <p:nvSpPr>
          <p:cNvPr id="8" name="Rectangle 7"/>
          <p:cNvSpPr/>
          <p:nvPr/>
        </p:nvSpPr>
        <p:spPr>
          <a:xfrm>
            <a:off x="5747507" y="3493122"/>
            <a:ext cx="3209488" cy="1480153"/>
          </a:xfrm>
          <a:prstGeom prst="rect">
            <a:avLst/>
          </a:prstGeom>
          <a:solidFill>
            <a:schemeClr val="tx1"/>
          </a:solidFill>
          <a:ln>
            <a:noFill/>
          </a:ln>
        </p:spPr>
        <p:style>
          <a:lnRef idx="2">
            <a:schemeClr val="accent4">
              <a:shade val="50000"/>
            </a:schemeClr>
          </a:lnRef>
          <a:fillRef idx="1">
            <a:schemeClr val="accent4"/>
          </a:fillRef>
          <a:effectRef idx="0">
            <a:schemeClr val="accent4"/>
          </a:effectRef>
          <a:fontRef idx="minor">
            <a:schemeClr val="lt1"/>
          </a:fontRef>
        </p:style>
        <p:txBody>
          <a:bodyPr rtlCol="0" anchor="b"/>
          <a:lstStyle/>
          <a:p>
            <a:r>
              <a:rPr lang="en-US" sz="2400" b="1"/>
              <a:t>CPU</a:t>
            </a:r>
            <a:endParaRPr lang="en-US" sz="2400" b="1" dirty="0"/>
          </a:p>
        </p:txBody>
      </p:sp>
      <p:sp>
        <p:nvSpPr>
          <p:cNvPr id="9" name="Rectangle 8"/>
          <p:cNvSpPr/>
          <p:nvPr/>
        </p:nvSpPr>
        <p:spPr>
          <a:xfrm>
            <a:off x="5900867" y="3715613"/>
            <a:ext cx="1143000" cy="825977"/>
          </a:xfrm>
          <a:prstGeom prst="rect">
            <a:avLst/>
          </a:prstGeom>
          <a:solidFill>
            <a:schemeClr val="accent2"/>
          </a:solidFill>
          <a:ln>
            <a:noFill/>
          </a:ln>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en-US" sz="1800" b="1" dirty="0"/>
              <a:t>Register File 1</a:t>
            </a:r>
          </a:p>
        </p:txBody>
      </p:sp>
      <p:sp>
        <p:nvSpPr>
          <p:cNvPr id="10" name="Rectangle 9"/>
          <p:cNvSpPr/>
          <p:nvPr/>
        </p:nvSpPr>
        <p:spPr>
          <a:xfrm>
            <a:off x="7659806" y="3715612"/>
            <a:ext cx="1143000" cy="825977"/>
          </a:xfrm>
          <a:prstGeom prst="rect">
            <a:avLst/>
          </a:prstGeom>
          <a:solidFill>
            <a:schemeClr val="accent2"/>
          </a:solidFill>
          <a:ln>
            <a:noFill/>
          </a:ln>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en-US" sz="1800" b="1" dirty="0"/>
              <a:t>Register File 2</a:t>
            </a:r>
          </a:p>
        </p:txBody>
      </p:sp>
      <p:sp>
        <p:nvSpPr>
          <p:cNvPr id="11" name="Rectangle 10"/>
          <p:cNvSpPr/>
          <p:nvPr/>
        </p:nvSpPr>
        <p:spPr>
          <a:xfrm>
            <a:off x="5932114" y="801857"/>
            <a:ext cx="1315579" cy="652415"/>
          </a:xfrm>
          <a:prstGeom prst="rect">
            <a:avLst/>
          </a:prstGeom>
          <a:solidFill>
            <a:schemeClr val="accent6"/>
          </a:solidFill>
          <a:ln>
            <a:no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en-US" sz="2400" b="1" dirty="0">
                <a:solidFill>
                  <a:schemeClr val="tx1"/>
                </a:solidFill>
              </a:rPr>
              <a:t>Thread</a:t>
            </a:r>
          </a:p>
        </p:txBody>
      </p:sp>
      <p:sp>
        <p:nvSpPr>
          <p:cNvPr id="12" name="Rectangle 11"/>
          <p:cNvSpPr/>
          <p:nvPr/>
        </p:nvSpPr>
        <p:spPr>
          <a:xfrm>
            <a:off x="7419058" y="801858"/>
            <a:ext cx="1315579" cy="652415"/>
          </a:xfrm>
          <a:prstGeom prst="rect">
            <a:avLst/>
          </a:prstGeom>
          <a:solidFill>
            <a:schemeClr val="accent6"/>
          </a:solidFill>
          <a:ln>
            <a:no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en-US" sz="2400" b="1" dirty="0">
                <a:solidFill>
                  <a:schemeClr val="tx1"/>
                </a:solidFill>
              </a:rPr>
              <a:t>Thread</a:t>
            </a:r>
          </a:p>
        </p:txBody>
      </p:sp>
      <p:sp>
        <p:nvSpPr>
          <p:cNvPr id="14" name="TextBox 13"/>
          <p:cNvSpPr txBox="1"/>
          <p:nvPr/>
        </p:nvSpPr>
        <p:spPr>
          <a:xfrm>
            <a:off x="373899" y="1795337"/>
            <a:ext cx="2482094" cy="769441"/>
          </a:xfrm>
          <a:prstGeom prst="rect">
            <a:avLst/>
          </a:prstGeom>
          <a:noFill/>
        </p:spPr>
        <p:txBody>
          <a:bodyPr wrap="square" rtlCol="0">
            <a:spAutoFit/>
          </a:bodyPr>
          <a:lstStyle/>
          <a:p>
            <a:pPr algn="ctr"/>
            <a:r>
              <a:rPr lang="en-US" sz="2200" dirty="0"/>
              <a:t>the </a:t>
            </a:r>
            <a:r>
              <a:rPr lang="en-US" sz="2200"/>
              <a:t>kernel talks </a:t>
            </a:r>
            <a:r>
              <a:rPr lang="en-US" sz="2200" dirty="0"/>
              <a:t>to the hardware</a:t>
            </a:r>
            <a:r>
              <a:rPr lang="mr-IN" sz="2200" dirty="0"/>
              <a:t>…</a:t>
            </a:r>
            <a:endParaRPr lang="en-US" sz="2200" dirty="0"/>
          </a:p>
        </p:txBody>
      </p:sp>
      <p:sp>
        <p:nvSpPr>
          <p:cNvPr id="15" name="TextBox 14"/>
          <p:cNvSpPr txBox="1"/>
          <p:nvPr/>
        </p:nvSpPr>
        <p:spPr>
          <a:xfrm>
            <a:off x="903380" y="2930969"/>
            <a:ext cx="4753737" cy="769441"/>
          </a:xfrm>
          <a:prstGeom prst="rect">
            <a:avLst/>
          </a:prstGeom>
          <a:noFill/>
        </p:spPr>
        <p:txBody>
          <a:bodyPr wrap="square" rtlCol="0">
            <a:spAutoFit/>
          </a:bodyPr>
          <a:lstStyle/>
          <a:p>
            <a:pPr algn="ctr"/>
            <a:r>
              <a:rPr lang="en-US" sz="2200" dirty="0"/>
              <a:t>now switching threads is as easy as switching </a:t>
            </a:r>
            <a:r>
              <a:rPr lang="en-US" sz="2200" b="1" dirty="0"/>
              <a:t>which registers to use!</a:t>
            </a:r>
            <a:endParaRPr lang="en-US" sz="2200" dirty="0"/>
          </a:p>
        </p:txBody>
      </p:sp>
      <p:sp>
        <p:nvSpPr>
          <p:cNvPr id="16" name="Left-Right Arrow 15"/>
          <p:cNvSpPr/>
          <p:nvPr/>
        </p:nvSpPr>
        <p:spPr>
          <a:xfrm>
            <a:off x="7043867" y="3938100"/>
            <a:ext cx="615939" cy="381000"/>
          </a:xfrm>
          <a:prstGeom prst="leftRightArrow">
            <a:avLst>
              <a:gd name="adj1" fmla="val 57179"/>
              <a:gd name="adj2" fmla="val 52292"/>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TextBox 16"/>
          <p:cNvSpPr txBox="1"/>
          <p:nvPr/>
        </p:nvSpPr>
        <p:spPr>
          <a:xfrm>
            <a:off x="228600" y="4038755"/>
            <a:ext cx="3824591" cy="769441"/>
          </a:xfrm>
          <a:prstGeom prst="rect">
            <a:avLst/>
          </a:prstGeom>
          <a:noFill/>
        </p:spPr>
        <p:txBody>
          <a:bodyPr wrap="square" rtlCol="0">
            <a:spAutoFit/>
          </a:bodyPr>
          <a:lstStyle/>
          <a:p>
            <a:pPr algn="ctr"/>
            <a:r>
              <a:rPr lang="en-US" sz="2200" dirty="0"/>
              <a:t>or, heck, </a:t>
            </a:r>
            <a:r>
              <a:rPr lang="en-US" sz="2200" b="1" i="1" dirty="0"/>
              <a:t>why not run both at the same time.</a:t>
            </a:r>
            <a:endParaRPr lang="en-US" sz="2200" i="1" dirty="0"/>
          </a:p>
        </p:txBody>
      </p:sp>
      <p:sp>
        <p:nvSpPr>
          <p:cNvPr id="18" name="Rectangle 17"/>
          <p:cNvSpPr/>
          <p:nvPr/>
        </p:nvSpPr>
        <p:spPr>
          <a:xfrm>
            <a:off x="5851111" y="2260639"/>
            <a:ext cx="2911890" cy="652415"/>
          </a:xfrm>
          <a:prstGeom prst="rect">
            <a:avLst/>
          </a:prstGeom>
          <a:solidFill>
            <a:schemeClr val="accent4">
              <a:lumMod val="75000"/>
            </a:schemeClr>
          </a:solidFill>
          <a:ln>
            <a:no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en-US" sz="2400" b="1" dirty="0">
                <a:solidFill>
                  <a:schemeClr val="bg1"/>
                </a:solidFill>
              </a:rPr>
              <a:t>Thread Scheduler</a:t>
            </a:r>
          </a:p>
        </p:txBody>
      </p:sp>
      <p:sp>
        <p:nvSpPr>
          <p:cNvPr id="13" name="Rectangular Callout 12"/>
          <p:cNvSpPr/>
          <p:nvPr/>
        </p:nvSpPr>
        <p:spPr>
          <a:xfrm>
            <a:off x="3442048" y="1808085"/>
            <a:ext cx="2362200" cy="634120"/>
          </a:xfrm>
          <a:prstGeom prst="wedgeRectCallout">
            <a:avLst>
              <a:gd name="adj1" fmla="val 74342"/>
              <a:gd name="adj2" fmla="val 48268"/>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800" dirty="0">
                <a:solidFill>
                  <a:srgbClr val="FF0000"/>
                </a:solidFill>
              </a:rPr>
              <a:t>hey CPU, this process has 2 threads.</a:t>
            </a:r>
          </a:p>
        </p:txBody>
      </p:sp>
    </p:spTree>
    <p:extLst>
      <p:ext uri="{BB962C8B-B14F-4D97-AF65-F5344CB8AC3E}">
        <p14:creationId xmlns:p14="http://schemas.microsoft.com/office/powerpoint/2010/main" val="1434236619"/>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1"/>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2"/>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8"/>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9"/>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0"/>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14"/>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7"/>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18"/>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13"/>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15"/>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16"/>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P spid="8" grpId="0" animBg="1"/>
      <p:bldP spid="9" grpId="0" animBg="1"/>
      <p:bldP spid="10" grpId="0" animBg="1"/>
      <p:bldP spid="11" grpId="0" animBg="1"/>
      <p:bldP spid="12" grpId="0" animBg="1"/>
      <p:bldP spid="14" grpId="0"/>
      <p:bldP spid="15" grpId="0"/>
      <p:bldP spid="16" grpId="0" animBg="1"/>
      <p:bldP spid="17" grpId="0"/>
      <p:bldP spid="18" grpId="0" animBg="1"/>
      <p:bldP spid="13" grpId="0" animBg="1"/>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Which do we use?</a:t>
            </a:r>
          </a:p>
        </p:txBody>
      </p:sp>
      <p:sp>
        <p:nvSpPr>
          <p:cNvPr id="3" name="Content Placeholder 2"/>
          <p:cNvSpPr>
            <a:spLocks noGrp="1"/>
          </p:cNvSpPr>
          <p:nvPr>
            <p:ph idx="1"/>
          </p:nvPr>
        </p:nvSpPr>
        <p:spPr>
          <a:xfrm>
            <a:off x="152400" y="495301"/>
            <a:ext cx="8991600" cy="5219699"/>
          </a:xfrm>
        </p:spPr>
        <p:txBody>
          <a:bodyPr>
            <a:normAutofit/>
          </a:bodyPr>
          <a:lstStyle/>
          <a:p>
            <a:r>
              <a:rPr lang="en-US" dirty="0"/>
              <a:t>user threading requires </a:t>
            </a:r>
            <a:r>
              <a:rPr lang="en-US" b="1" dirty="0"/>
              <a:t>no kernel or hardware support</a:t>
            </a:r>
            <a:endParaRPr lang="en-US" dirty="0"/>
          </a:p>
          <a:p>
            <a:pPr lvl="1"/>
            <a:r>
              <a:rPr lang="en-US" dirty="0"/>
              <a:t>so they're best for </a:t>
            </a:r>
            <a:r>
              <a:rPr lang="en-US" b="1" dirty="0"/>
              <a:t>simple or embedded </a:t>
            </a:r>
            <a:r>
              <a:rPr lang="en-US" dirty="0"/>
              <a:t>systems</a:t>
            </a:r>
          </a:p>
          <a:p>
            <a:pPr lvl="1"/>
            <a:r>
              <a:rPr lang="en-US" sz="1400" dirty="0"/>
              <a:t>(and most of the time, the collaborative scheduling thing is </a:t>
            </a:r>
            <a:r>
              <a:rPr lang="en-US" sz="1400" dirty="0" err="1"/>
              <a:t>fiiiiine</a:t>
            </a:r>
            <a:r>
              <a:rPr lang="en-US" sz="1400" dirty="0"/>
              <a:t>)</a:t>
            </a:r>
          </a:p>
          <a:p>
            <a:pPr lvl="1"/>
            <a:r>
              <a:rPr lang="en-US" b="1" dirty="0">
                <a:solidFill>
                  <a:srgbClr val="FF0000"/>
                </a:solidFill>
              </a:rPr>
              <a:t>but</a:t>
            </a:r>
            <a:r>
              <a:rPr lang="en-US" dirty="0"/>
              <a:t> because the kernel has no knowledge of these threads, </a:t>
            </a:r>
            <a:r>
              <a:rPr lang="en-US" b="1" dirty="0"/>
              <a:t>it cannot run 2 threads at the same time.</a:t>
            </a:r>
          </a:p>
          <a:p>
            <a:r>
              <a:rPr lang="en-US" dirty="0"/>
              <a:t>kernel threading is </a:t>
            </a:r>
            <a:r>
              <a:rPr lang="en-US" b="1" dirty="0"/>
              <a:t>robust</a:t>
            </a:r>
          </a:p>
          <a:p>
            <a:pPr lvl="1"/>
            <a:r>
              <a:rPr lang="en-US" dirty="0"/>
              <a:t>and the kernel probably has good scheduling algos already...</a:t>
            </a:r>
          </a:p>
          <a:p>
            <a:pPr lvl="1"/>
            <a:r>
              <a:rPr lang="en-US" dirty="0"/>
              <a:t>so they're best for </a:t>
            </a:r>
            <a:r>
              <a:rPr lang="en-US" b="1" dirty="0"/>
              <a:t>reliable</a:t>
            </a:r>
            <a:r>
              <a:rPr lang="en-US" dirty="0"/>
              <a:t> systems</a:t>
            </a:r>
          </a:p>
          <a:p>
            <a:pPr lvl="1"/>
            <a:r>
              <a:rPr lang="en-US" b="1" dirty="0">
                <a:solidFill>
                  <a:srgbClr val="FF0000"/>
                </a:solidFill>
              </a:rPr>
              <a:t>but</a:t>
            </a:r>
            <a:r>
              <a:rPr lang="en-US" dirty="0">
                <a:solidFill>
                  <a:srgbClr val="FF0000"/>
                </a:solidFill>
              </a:rPr>
              <a:t> </a:t>
            </a:r>
            <a:r>
              <a:rPr lang="en-US" dirty="0"/>
              <a:t>it's slower than user threading</a:t>
            </a:r>
            <a:r>
              <a:rPr lang="mr-IN" dirty="0"/>
              <a:t>…</a:t>
            </a:r>
            <a:endParaRPr lang="en-US" dirty="0"/>
          </a:p>
          <a:p>
            <a:r>
              <a:rPr lang="en-US" dirty="0"/>
              <a:t>hardware-accelerated threads are </a:t>
            </a:r>
            <a:r>
              <a:rPr lang="en-US" b="1" dirty="0"/>
              <a:t>really fast</a:t>
            </a:r>
          </a:p>
          <a:p>
            <a:pPr lvl="1"/>
            <a:r>
              <a:rPr lang="en-US" dirty="0"/>
              <a:t>so they're best for </a:t>
            </a:r>
            <a:r>
              <a:rPr lang="en-US" b="1" dirty="0"/>
              <a:t>high-performance </a:t>
            </a:r>
            <a:r>
              <a:rPr lang="en-US" dirty="0"/>
              <a:t>systems</a:t>
            </a:r>
          </a:p>
          <a:p>
            <a:pPr lvl="1"/>
            <a:r>
              <a:rPr lang="en-US" b="1" dirty="0">
                <a:solidFill>
                  <a:srgbClr val="FF0000"/>
                </a:solidFill>
              </a:rPr>
              <a:t>but</a:t>
            </a:r>
            <a:r>
              <a:rPr lang="en-US" dirty="0">
                <a:solidFill>
                  <a:srgbClr val="FF0000"/>
                </a:solidFill>
              </a:rPr>
              <a:t> </a:t>
            </a:r>
            <a:r>
              <a:rPr lang="en-US" dirty="0"/>
              <a:t>they require high-end CPUs</a:t>
            </a:r>
            <a:r>
              <a:rPr lang="mr-IN" dirty="0"/>
              <a:t>…</a:t>
            </a:r>
            <a:endParaRPr lang="en-US" dirty="0"/>
          </a:p>
          <a:p>
            <a:r>
              <a:rPr lang="en-US" dirty="0"/>
              <a:t>which one does </a:t>
            </a:r>
            <a:r>
              <a:rPr lang="en-US" dirty="0" err="1"/>
              <a:t>pthread</a:t>
            </a:r>
            <a:r>
              <a:rPr lang="en-US" dirty="0"/>
              <a:t> use?</a:t>
            </a:r>
          </a:p>
          <a:p>
            <a:pPr lvl="1"/>
            <a:r>
              <a:rPr lang="en-US" b="1" dirty="0"/>
              <a:t>you’re not supposed to know!</a:t>
            </a:r>
            <a:r>
              <a:rPr lang="en-US" dirty="0"/>
              <a:t> the whole point is that it abstracts this away from you!</a:t>
            </a:r>
          </a:p>
        </p:txBody>
      </p:sp>
      <p:sp>
        <p:nvSpPr>
          <p:cNvPr id="4" name="Footer Placeholder 3"/>
          <p:cNvSpPr>
            <a:spLocks noGrp="1"/>
          </p:cNvSpPr>
          <p:nvPr>
            <p:ph type="ftr" sz="quarter" idx="11"/>
          </p:nvPr>
        </p:nvSpPr>
        <p:spPr/>
        <p:txBody>
          <a:bodyPr/>
          <a:lstStyle/>
          <a:p>
            <a:r>
              <a:rPr lang="cs-CZ"/>
              <a:t>CS449</a:t>
            </a:r>
            <a:endParaRPr lang="en-US"/>
          </a:p>
        </p:txBody>
      </p:sp>
      <p:sp>
        <p:nvSpPr>
          <p:cNvPr id="5" name="Slide Number Placeholder 4"/>
          <p:cNvSpPr>
            <a:spLocks noGrp="1"/>
          </p:cNvSpPr>
          <p:nvPr>
            <p:ph type="sldNum" sz="quarter" idx="12"/>
          </p:nvPr>
        </p:nvSpPr>
        <p:spPr/>
        <p:txBody>
          <a:bodyPr/>
          <a:lstStyle/>
          <a:p>
            <a:fld id="{3552B95B-556F-44BD-91A5-D80C1B9E2BB3}" type="slidenum">
              <a:rPr lang="en-US" smtClean="0"/>
              <a:pPr/>
              <a:t>22</a:t>
            </a:fld>
            <a:endParaRPr lang="en-US"/>
          </a:p>
        </p:txBody>
      </p:sp>
    </p:spTree>
    <p:extLst>
      <p:ext uri="{BB962C8B-B14F-4D97-AF65-F5344CB8AC3E}">
        <p14:creationId xmlns:p14="http://schemas.microsoft.com/office/powerpoint/2010/main" val="1396714882"/>
      </p:ext>
    </p:extLst>
  </p:cSld>
  <p:clrMapOvr>
    <a:masterClrMapping/>
  </p:clrMapOvr>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err="1"/>
              <a:t>Syscalls</a:t>
            </a:r>
            <a:r>
              <a:rPr lang="en-US" dirty="0"/>
              <a:t> in User Threading</a:t>
            </a:r>
          </a:p>
        </p:txBody>
      </p:sp>
      <p:sp>
        <p:nvSpPr>
          <p:cNvPr id="3" name="Footer Placeholder 2"/>
          <p:cNvSpPr>
            <a:spLocks noGrp="1"/>
          </p:cNvSpPr>
          <p:nvPr>
            <p:ph type="ftr" sz="quarter" idx="11"/>
          </p:nvPr>
        </p:nvSpPr>
        <p:spPr/>
        <p:txBody>
          <a:bodyPr/>
          <a:lstStyle/>
          <a:p>
            <a:r>
              <a:rPr lang="cs-CZ"/>
              <a:t>CS449</a:t>
            </a:r>
            <a:endParaRPr lang="en-US" dirty="0"/>
          </a:p>
        </p:txBody>
      </p:sp>
      <p:sp>
        <p:nvSpPr>
          <p:cNvPr id="4" name="Slide Number Placeholder 3"/>
          <p:cNvSpPr>
            <a:spLocks noGrp="1"/>
          </p:cNvSpPr>
          <p:nvPr>
            <p:ph type="sldNum" sz="quarter" idx="12"/>
          </p:nvPr>
        </p:nvSpPr>
        <p:spPr/>
        <p:txBody>
          <a:bodyPr/>
          <a:lstStyle/>
          <a:p>
            <a:fld id="{3552B95B-556F-44BD-91A5-D80C1B9E2BB3}" type="slidenum">
              <a:rPr lang="en-US" smtClean="0"/>
              <a:pPr/>
              <a:t>23</a:t>
            </a:fld>
            <a:endParaRPr lang="en-US"/>
          </a:p>
        </p:txBody>
      </p:sp>
    </p:spTree>
    <p:extLst>
      <p:ext uri="{BB962C8B-B14F-4D97-AF65-F5344CB8AC3E}">
        <p14:creationId xmlns:p14="http://schemas.microsoft.com/office/powerpoint/2010/main" val="110594872"/>
      </p:ext>
    </p:extLst>
  </p:cSld>
  <p:clrMapOvr>
    <a:masterClrMapping/>
  </p:clrMapOvr>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Syscalls</a:t>
            </a:r>
            <a:r>
              <a:rPr lang="en-US" dirty="0"/>
              <a:t> with user threads</a:t>
            </a:r>
          </a:p>
        </p:txBody>
      </p:sp>
      <p:sp>
        <p:nvSpPr>
          <p:cNvPr id="3" name="Content Placeholder 2"/>
          <p:cNvSpPr>
            <a:spLocks noGrp="1"/>
          </p:cNvSpPr>
          <p:nvPr>
            <p:ph idx="1"/>
          </p:nvPr>
        </p:nvSpPr>
        <p:spPr>
          <a:xfrm>
            <a:off x="152400" y="495301"/>
            <a:ext cx="8991600" cy="1248255"/>
          </a:xfrm>
        </p:spPr>
        <p:txBody>
          <a:bodyPr/>
          <a:lstStyle/>
          <a:p>
            <a:r>
              <a:rPr lang="en-US" dirty="0"/>
              <a:t>if one thread does a </a:t>
            </a:r>
            <a:r>
              <a:rPr lang="en-US" b="1" dirty="0"/>
              <a:t>blocking syscall</a:t>
            </a:r>
            <a:r>
              <a:rPr lang="mr-IN" b="1" dirty="0"/>
              <a:t>…</a:t>
            </a:r>
            <a:endParaRPr lang="en-US" b="1" dirty="0"/>
          </a:p>
        </p:txBody>
      </p:sp>
      <p:sp>
        <p:nvSpPr>
          <p:cNvPr id="4" name="Footer Placeholder 3"/>
          <p:cNvSpPr>
            <a:spLocks noGrp="1"/>
          </p:cNvSpPr>
          <p:nvPr>
            <p:ph type="ftr" sz="quarter" idx="11"/>
          </p:nvPr>
        </p:nvSpPr>
        <p:spPr/>
        <p:txBody>
          <a:bodyPr/>
          <a:lstStyle/>
          <a:p>
            <a:r>
              <a:rPr lang="cs-CZ"/>
              <a:t>CS449</a:t>
            </a:r>
            <a:endParaRPr lang="en-US"/>
          </a:p>
        </p:txBody>
      </p:sp>
      <p:sp>
        <p:nvSpPr>
          <p:cNvPr id="5" name="Slide Number Placeholder 4"/>
          <p:cNvSpPr>
            <a:spLocks noGrp="1"/>
          </p:cNvSpPr>
          <p:nvPr>
            <p:ph type="sldNum" sz="quarter" idx="12"/>
          </p:nvPr>
        </p:nvSpPr>
        <p:spPr/>
        <p:txBody>
          <a:bodyPr/>
          <a:lstStyle/>
          <a:p>
            <a:fld id="{3552B95B-556F-44BD-91A5-D80C1B9E2BB3}" type="slidenum">
              <a:rPr lang="en-US" smtClean="0"/>
              <a:pPr/>
              <a:t>24</a:t>
            </a:fld>
            <a:endParaRPr lang="en-US"/>
          </a:p>
        </p:txBody>
      </p:sp>
      <p:sp>
        <p:nvSpPr>
          <p:cNvPr id="6" name="Rectangle 5"/>
          <p:cNvSpPr/>
          <p:nvPr/>
        </p:nvSpPr>
        <p:spPr>
          <a:xfrm>
            <a:off x="5486400" y="647700"/>
            <a:ext cx="3209488" cy="2246634"/>
          </a:xfrm>
          <a:prstGeom prst="rect">
            <a:avLst/>
          </a:prstGeom>
          <a:solidFill>
            <a:schemeClr val="accent3">
              <a:lumMod val="75000"/>
            </a:schemeClr>
          </a:solidFill>
          <a:ln>
            <a:noFill/>
          </a:ln>
        </p:spPr>
        <p:style>
          <a:lnRef idx="2">
            <a:schemeClr val="accent4">
              <a:shade val="50000"/>
            </a:schemeClr>
          </a:lnRef>
          <a:fillRef idx="1">
            <a:schemeClr val="accent4"/>
          </a:fillRef>
          <a:effectRef idx="0">
            <a:schemeClr val="accent4"/>
          </a:effectRef>
          <a:fontRef idx="minor">
            <a:schemeClr val="lt1"/>
          </a:fontRef>
        </p:style>
        <p:txBody>
          <a:bodyPr rtlCol="0" anchor="b"/>
          <a:lstStyle/>
          <a:p>
            <a:r>
              <a:rPr lang="en-US" sz="2400" b="1" dirty="0"/>
              <a:t>Process 4</a:t>
            </a:r>
          </a:p>
        </p:txBody>
      </p:sp>
      <p:sp>
        <p:nvSpPr>
          <p:cNvPr id="7" name="Rectangle 6"/>
          <p:cNvSpPr/>
          <p:nvPr/>
        </p:nvSpPr>
        <p:spPr>
          <a:xfrm>
            <a:off x="5677943" y="851926"/>
            <a:ext cx="1315579" cy="652415"/>
          </a:xfrm>
          <a:prstGeom prst="rect">
            <a:avLst/>
          </a:prstGeom>
          <a:solidFill>
            <a:schemeClr val="accent6"/>
          </a:solidFill>
          <a:ln>
            <a:no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en-US" sz="2000" b="1" dirty="0">
                <a:solidFill>
                  <a:schemeClr val="tx1"/>
                </a:solidFill>
              </a:rPr>
              <a:t>Thread 1</a:t>
            </a:r>
          </a:p>
        </p:txBody>
      </p:sp>
      <p:sp>
        <p:nvSpPr>
          <p:cNvPr id="8" name="Rectangle 7"/>
          <p:cNvSpPr/>
          <p:nvPr/>
        </p:nvSpPr>
        <p:spPr>
          <a:xfrm>
            <a:off x="7164887" y="851927"/>
            <a:ext cx="1315579" cy="652415"/>
          </a:xfrm>
          <a:prstGeom prst="rect">
            <a:avLst/>
          </a:prstGeom>
          <a:solidFill>
            <a:schemeClr val="accent6"/>
          </a:solidFill>
          <a:ln>
            <a:no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en-US" sz="2000" b="1" dirty="0">
                <a:solidFill>
                  <a:schemeClr val="tx1"/>
                </a:solidFill>
              </a:rPr>
              <a:t>Thread 2</a:t>
            </a:r>
          </a:p>
        </p:txBody>
      </p:sp>
      <p:sp>
        <p:nvSpPr>
          <p:cNvPr id="9" name="Rectangle 8"/>
          <p:cNvSpPr/>
          <p:nvPr/>
        </p:nvSpPr>
        <p:spPr>
          <a:xfrm>
            <a:off x="5486400" y="2894334"/>
            <a:ext cx="3209488" cy="1154371"/>
          </a:xfrm>
          <a:prstGeom prst="rect">
            <a:avLst/>
          </a:prstGeom>
          <a:solidFill>
            <a:schemeClr val="accent2"/>
          </a:solidFill>
          <a:ln>
            <a:noFill/>
          </a:ln>
        </p:spPr>
        <p:style>
          <a:lnRef idx="2">
            <a:schemeClr val="accent4">
              <a:shade val="50000"/>
            </a:schemeClr>
          </a:lnRef>
          <a:fillRef idx="1">
            <a:schemeClr val="accent4"/>
          </a:fillRef>
          <a:effectRef idx="0">
            <a:schemeClr val="accent4"/>
          </a:effectRef>
          <a:fontRef idx="minor">
            <a:schemeClr val="lt1"/>
          </a:fontRef>
        </p:style>
        <p:txBody>
          <a:bodyPr rtlCol="0" anchor="b"/>
          <a:lstStyle/>
          <a:p>
            <a:r>
              <a:rPr lang="en-US" sz="2400" b="1" dirty="0"/>
              <a:t>Kernel</a:t>
            </a:r>
          </a:p>
        </p:txBody>
      </p:sp>
      <p:sp>
        <p:nvSpPr>
          <p:cNvPr id="10" name="Rectangle 9"/>
          <p:cNvSpPr/>
          <p:nvPr/>
        </p:nvSpPr>
        <p:spPr>
          <a:xfrm>
            <a:off x="5622511" y="1635651"/>
            <a:ext cx="2911890" cy="652415"/>
          </a:xfrm>
          <a:prstGeom prst="rect">
            <a:avLst/>
          </a:prstGeom>
          <a:solidFill>
            <a:schemeClr val="accent4">
              <a:lumMod val="75000"/>
            </a:schemeClr>
          </a:solidFill>
          <a:ln>
            <a:no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en-US" sz="2400" b="1" dirty="0">
                <a:solidFill>
                  <a:schemeClr val="bg1"/>
                </a:solidFill>
              </a:rPr>
              <a:t>Thread Scheduler</a:t>
            </a:r>
          </a:p>
        </p:txBody>
      </p:sp>
      <p:sp>
        <p:nvSpPr>
          <p:cNvPr id="12" name="Rectangular Callout 11"/>
          <p:cNvSpPr/>
          <p:nvPr/>
        </p:nvSpPr>
        <p:spPr>
          <a:xfrm>
            <a:off x="2603129" y="1771017"/>
            <a:ext cx="2362200" cy="1037716"/>
          </a:xfrm>
          <a:prstGeom prst="wedgeRectCallout">
            <a:avLst>
              <a:gd name="adj1" fmla="val 78437"/>
              <a:gd name="adj2" fmla="val 74203"/>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800" dirty="0">
                <a:solidFill>
                  <a:srgbClr val="FF0000"/>
                </a:solidFill>
              </a:rPr>
              <a:t>process 4, go to sleep. process 9, you're up!</a:t>
            </a:r>
          </a:p>
        </p:txBody>
      </p:sp>
      <p:sp>
        <p:nvSpPr>
          <p:cNvPr id="13" name="Rectangular Callout 12"/>
          <p:cNvSpPr/>
          <p:nvPr/>
        </p:nvSpPr>
        <p:spPr>
          <a:xfrm>
            <a:off x="3822329" y="1052217"/>
            <a:ext cx="1143000" cy="634120"/>
          </a:xfrm>
          <a:prstGeom prst="wedgeRectCallout">
            <a:avLst>
              <a:gd name="adj1" fmla="val 118434"/>
              <a:gd name="adj2" fmla="val -7123"/>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800" dirty="0">
                <a:solidFill>
                  <a:schemeClr val="tx1"/>
                </a:solidFill>
              </a:rPr>
              <a:t>open()!!</a:t>
            </a:r>
          </a:p>
        </p:txBody>
      </p:sp>
      <p:sp>
        <p:nvSpPr>
          <p:cNvPr id="14" name="TextBox 13"/>
          <p:cNvSpPr txBox="1"/>
          <p:nvPr/>
        </p:nvSpPr>
        <p:spPr>
          <a:xfrm>
            <a:off x="515972" y="3625437"/>
            <a:ext cx="1500491" cy="430887"/>
          </a:xfrm>
          <a:prstGeom prst="rect">
            <a:avLst/>
          </a:prstGeom>
          <a:noFill/>
        </p:spPr>
        <p:txBody>
          <a:bodyPr wrap="square" rtlCol="0">
            <a:spAutoFit/>
          </a:bodyPr>
          <a:lstStyle/>
          <a:p>
            <a:pPr algn="ctr"/>
            <a:r>
              <a:rPr lang="en-US" sz="2200"/>
              <a:t>ummm</a:t>
            </a:r>
            <a:endParaRPr lang="en-US" sz="2200" dirty="0"/>
          </a:p>
        </p:txBody>
      </p:sp>
      <p:sp>
        <p:nvSpPr>
          <p:cNvPr id="15" name="TextBox 14"/>
          <p:cNvSpPr txBox="1"/>
          <p:nvPr/>
        </p:nvSpPr>
        <p:spPr>
          <a:xfrm>
            <a:off x="1068910" y="4009573"/>
            <a:ext cx="3891984" cy="430887"/>
          </a:xfrm>
          <a:prstGeom prst="rect">
            <a:avLst/>
          </a:prstGeom>
          <a:noFill/>
        </p:spPr>
        <p:txBody>
          <a:bodyPr wrap="square" rtlCol="0">
            <a:spAutoFit/>
          </a:bodyPr>
          <a:lstStyle/>
          <a:p>
            <a:pPr algn="ctr"/>
            <a:r>
              <a:rPr lang="en-US" sz="2200"/>
              <a:t>now thread 2 can't run at all.</a:t>
            </a:r>
            <a:endParaRPr lang="en-US" sz="2200" dirty="0"/>
          </a:p>
        </p:txBody>
      </p:sp>
      <p:sp>
        <p:nvSpPr>
          <p:cNvPr id="17" name="TextBox 16"/>
          <p:cNvSpPr txBox="1"/>
          <p:nvPr/>
        </p:nvSpPr>
        <p:spPr>
          <a:xfrm>
            <a:off x="2905270" y="4419064"/>
            <a:ext cx="5162259" cy="769441"/>
          </a:xfrm>
          <a:prstGeom prst="rect">
            <a:avLst/>
          </a:prstGeom>
          <a:noFill/>
        </p:spPr>
        <p:txBody>
          <a:bodyPr wrap="square" rtlCol="0">
            <a:spAutoFit/>
          </a:bodyPr>
          <a:lstStyle/>
          <a:p>
            <a:pPr algn="ctr"/>
            <a:r>
              <a:rPr lang="en-US" sz="2200" b="1" dirty="0"/>
              <a:t>the whole process is blocked. </a:t>
            </a:r>
            <a:r>
              <a:rPr lang="en-US" sz="2200" dirty="0"/>
              <a:t>so we've </a:t>
            </a:r>
            <a:r>
              <a:rPr lang="en-US" sz="2200" b="1" dirty="0"/>
              <a:t>lost all the benefits of threading.</a:t>
            </a:r>
          </a:p>
        </p:txBody>
      </p:sp>
    </p:spTree>
    <p:extLst>
      <p:ext uri="{BB962C8B-B14F-4D97-AF65-F5344CB8AC3E}">
        <p14:creationId xmlns:p14="http://schemas.microsoft.com/office/powerpoint/2010/main" val="287351905"/>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7"/>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6"/>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0"/>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2"/>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4"/>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5"/>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P spid="8" grpId="0" animBg="1"/>
      <p:bldP spid="9" grpId="0" animBg="1"/>
      <p:bldP spid="10" grpId="0" animBg="1"/>
      <p:bldP spid="12" grpId="0" animBg="1"/>
      <p:bldP spid="13" grpId="0" animBg="1"/>
      <p:bldP spid="14" grpId="0"/>
      <p:bldP spid="15" grpId="0"/>
      <p:bldP spid="17" grpId="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problem</a:t>
            </a:r>
          </a:p>
        </p:txBody>
      </p:sp>
      <p:sp>
        <p:nvSpPr>
          <p:cNvPr id="3" name="Content Placeholder 2"/>
          <p:cNvSpPr>
            <a:spLocks noGrp="1"/>
          </p:cNvSpPr>
          <p:nvPr>
            <p:ph idx="1"/>
          </p:nvPr>
        </p:nvSpPr>
        <p:spPr>
          <a:xfrm>
            <a:off x="152400" y="495301"/>
            <a:ext cx="5354178" cy="1248255"/>
          </a:xfrm>
        </p:spPr>
        <p:txBody>
          <a:bodyPr/>
          <a:lstStyle/>
          <a:p>
            <a:r>
              <a:rPr lang="en-US" dirty="0"/>
              <a:t>the kernel doesn't know about your threads, and </a:t>
            </a:r>
            <a:r>
              <a:rPr lang="en-US" b="1" dirty="0"/>
              <a:t>your threading library doesn't know about your </a:t>
            </a:r>
            <a:r>
              <a:rPr lang="en-US" b="1" dirty="0" err="1"/>
              <a:t>syscalls</a:t>
            </a:r>
            <a:endParaRPr lang="en-US" b="1" dirty="0"/>
          </a:p>
        </p:txBody>
      </p:sp>
      <p:sp>
        <p:nvSpPr>
          <p:cNvPr id="4" name="Footer Placeholder 3"/>
          <p:cNvSpPr>
            <a:spLocks noGrp="1"/>
          </p:cNvSpPr>
          <p:nvPr>
            <p:ph type="ftr" sz="quarter" idx="11"/>
          </p:nvPr>
        </p:nvSpPr>
        <p:spPr/>
        <p:txBody>
          <a:bodyPr/>
          <a:lstStyle/>
          <a:p>
            <a:r>
              <a:rPr lang="cs-CZ"/>
              <a:t>CS449</a:t>
            </a:r>
            <a:endParaRPr lang="en-US"/>
          </a:p>
        </p:txBody>
      </p:sp>
      <p:sp>
        <p:nvSpPr>
          <p:cNvPr id="5" name="Slide Number Placeholder 4"/>
          <p:cNvSpPr>
            <a:spLocks noGrp="1"/>
          </p:cNvSpPr>
          <p:nvPr>
            <p:ph type="sldNum" sz="quarter" idx="12"/>
          </p:nvPr>
        </p:nvSpPr>
        <p:spPr/>
        <p:txBody>
          <a:bodyPr/>
          <a:lstStyle/>
          <a:p>
            <a:fld id="{3552B95B-556F-44BD-91A5-D80C1B9E2BB3}" type="slidenum">
              <a:rPr lang="en-US" smtClean="0"/>
              <a:pPr/>
              <a:t>25</a:t>
            </a:fld>
            <a:endParaRPr lang="en-US"/>
          </a:p>
        </p:txBody>
      </p:sp>
      <p:sp>
        <p:nvSpPr>
          <p:cNvPr id="6" name="Rectangle 5"/>
          <p:cNvSpPr/>
          <p:nvPr/>
        </p:nvSpPr>
        <p:spPr>
          <a:xfrm>
            <a:off x="5486400" y="647700"/>
            <a:ext cx="3209488" cy="2246634"/>
          </a:xfrm>
          <a:prstGeom prst="rect">
            <a:avLst/>
          </a:prstGeom>
          <a:solidFill>
            <a:schemeClr val="accent3">
              <a:lumMod val="75000"/>
            </a:schemeClr>
          </a:solidFill>
          <a:ln>
            <a:noFill/>
          </a:ln>
        </p:spPr>
        <p:style>
          <a:lnRef idx="2">
            <a:schemeClr val="accent4">
              <a:shade val="50000"/>
            </a:schemeClr>
          </a:lnRef>
          <a:fillRef idx="1">
            <a:schemeClr val="accent4"/>
          </a:fillRef>
          <a:effectRef idx="0">
            <a:schemeClr val="accent4"/>
          </a:effectRef>
          <a:fontRef idx="minor">
            <a:schemeClr val="lt1"/>
          </a:fontRef>
        </p:style>
        <p:txBody>
          <a:bodyPr rtlCol="0" anchor="b"/>
          <a:lstStyle/>
          <a:p>
            <a:r>
              <a:rPr lang="en-US" sz="2400" b="1" dirty="0"/>
              <a:t>Process 4</a:t>
            </a:r>
          </a:p>
        </p:txBody>
      </p:sp>
      <p:sp>
        <p:nvSpPr>
          <p:cNvPr id="7" name="Rectangle 6"/>
          <p:cNvSpPr/>
          <p:nvPr/>
        </p:nvSpPr>
        <p:spPr>
          <a:xfrm>
            <a:off x="5677943" y="851926"/>
            <a:ext cx="1315579" cy="652415"/>
          </a:xfrm>
          <a:prstGeom prst="rect">
            <a:avLst/>
          </a:prstGeom>
          <a:solidFill>
            <a:schemeClr val="accent6"/>
          </a:solidFill>
          <a:ln>
            <a:no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en-US" sz="2000" b="1" dirty="0">
                <a:solidFill>
                  <a:schemeClr val="tx1"/>
                </a:solidFill>
              </a:rPr>
              <a:t>Thread 1</a:t>
            </a:r>
          </a:p>
        </p:txBody>
      </p:sp>
      <p:sp>
        <p:nvSpPr>
          <p:cNvPr id="8" name="Rectangle 7"/>
          <p:cNvSpPr/>
          <p:nvPr/>
        </p:nvSpPr>
        <p:spPr>
          <a:xfrm>
            <a:off x="7164887" y="851927"/>
            <a:ext cx="1315579" cy="652415"/>
          </a:xfrm>
          <a:prstGeom prst="rect">
            <a:avLst/>
          </a:prstGeom>
          <a:solidFill>
            <a:schemeClr val="accent6"/>
          </a:solidFill>
          <a:ln>
            <a:no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en-US" sz="2000" b="1" dirty="0">
                <a:solidFill>
                  <a:schemeClr val="tx1"/>
                </a:solidFill>
              </a:rPr>
              <a:t>Thread 2</a:t>
            </a:r>
          </a:p>
        </p:txBody>
      </p:sp>
      <p:sp>
        <p:nvSpPr>
          <p:cNvPr id="9" name="Rectangle 8"/>
          <p:cNvSpPr/>
          <p:nvPr/>
        </p:nvSpPr>
        <p:spPr>
          <a:xfrm>
            <a:off x="5486400" y="2894334"/>
            <a:ext cx="3209488" cy="1154371"/>
          </a:xfrm>
          <a:prstGeom prst="rect">
            <a:avLst/>
          </a:prstGeom>
          <a:solidFill>
            <a:schemeClr val="accent2"/>
          </a:solidFill>
          <a:ln>
            <a:noFill/>
          </a:ln>
        </p:spPr>
        <p:style>
          <a:lnRef idx="2">
            <a:schemeClr val="accent4">
              <a:shade val="50000"/>
            </a:schemeClr>
          </a:lnRef>
          <a:fillRef idx="1">
            <a:schemeClr val="accent4"/>
          </a:fillRef>
          <a:effectRef idx="0">
            <a:schemeClr val="accent4"/>
          </a:effectRef>
          <a:fontRef idx="minor">
            <a:schemeClr val="lt1"/>
          </a:fontRef>
        </p:style>
        <p:txBody>
          <a:bodyPr rtlCol="0" anchor="b"/>
          <a:lstStyle/>
          <a:p>
            <a:r>
              <a:rPr lang="en-US" sz="2400" b="1" dirty="0"/>
              <a:t>Kernel</a:t>
            </a:r>
          </a:p>
        </p:txBody>
      </p:sp>
      <p:sp>
        <p:nvSpPr>
          <p:cNvPr id="10" name="Rectangle 9"/>
          <p:cNvSpPr/>
          <p:nvPr/>
        </p:nvSpPr>
        <p:spPr>
          <a:xfrm>
            <a:off x="5622511" y="1635651"/>
            <a:ext cx="2911890" cy="652415"/>
          </a:xfrm>
          <a:prstGeom prst="rect">
            <a:avLst/>
          </a:prstGeom>
          <a:solidFill>
            <a:schemeClr val="accent4">
              <a:lumMod val="75000"/>
            </a:schemeClr>
          </a:solidFill>
          <a:ln>
            <a:no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en-US" sz="2400" b="1" dirty="0">
                <a:solidFill>
                  <a:schemeClr val="bg1"/>
                </a:solidFill>
              </a:rPr>
              <a:t>Thread Scheduler</a:t>
            </a:r>
          </a:p>
        </p:txBody>
      </p:sp>
      <p:sp>
        <p:nvSpPr>
          <p:cNvPr id="12" name="Rectangular Callout 11"/>
          <p:cNvSpPr/>
          <p:nvPr/>
        </p:nvSpPr>
        <p:spPr>
          <a:xfrm>
            <a:off x="2971800" y="3127962"/>
            <a:ext cx="2362200" cy="1037716"/>
          </a:xfrm>
          <a:prstGeom prst="wedgeRectCallout">
            <a:avLst>
              <a:gd name="adj1" fmla="val 71856"/>
              <a:gd name="adj2" fmla="val -19201"/>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800" dirty="0">
                <a:solidFill>
                  <a:srgbClr val="FF0000"/>
                </a:solidFill>
              </a:rPr>
              <a:t>process 4, go to sleep. process 9, you're up!</a:t>
            </a:r>
          </a:p>
        </p:txBody>
      </p:sp>
      <p:sp>
        <p:nvSpPr>
          <p:cNvPr id="13" name="Rectangular Callout 12"/>
          <p:cNvSpPr/>
          <p:nvPr/>
        </p:nvSpPr>
        <p:spPr>
          <a:xfrm>
            <a:off x="4191000" y="1609217"/>
            <a:ext cx="1143000" cy="634120"/>
          </a:xfrm>
          <a:prstGeom prst="wedgeRectCallout">
            <a:avLst>
              <a:gd name="adj1" fmla="val 96834"/>
              <a:gd name="adj2" fmla="val -89317"/>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800" dirty="0">
                <a:solidFill>
                  <a:schemeClr val="tx1"/>
                </a:solidFill>
              </a:rPr>
              <a:t>open()!!</a:t>
            </a:r>
          </a:p>
        </p:txBody>
      </p:sp>
      <p:sp>
        <p:nvSpPr>
          <p:cNvPr id="17" name="TextBox 16"/>
          <p:cNvSpPr txBox="1"/>
          <p:nvPr/>
        </p:nvSpPr>
        <p:spPr>
          <a:xfrm>
            <a:off x="1166514" y="4303884"/>
            <a:ext cx="6834486" cy="769441"/>
          </a:xfrm>
          <a:prstGeom prst="rect">
            <a:avLst/>
          </a:prstGeom>
          <a:noFill/>
        </p:spPr>
        <p:txBody>
          <a:bodyPr wrap="square" rtlCol="0">
            <a:spAutoFit/>
          </a:bodyPr>
          <a:lstStyle/>
          <a:p>
            <a:pPr algn="ctr"/>
            <a:r>
              <a:rPr lang="en-US" sz="2200" dirty="0"/>
              <a:t>so, we have to somehow let the </a:t>
            </a:r>
            <a:r>
              <a:rPr lang="en-US" sz="2200" b="1" dirty="0"/>
              <a:t>threading library</a:t>
            </a:r>
            <a:r>
              <a:rPr lang="en-US" sz="2200" dirty="0"/>
              <a:t> know that we're making a syscall.</a:t>
            </a:r>
          </a:p>
        </p:txBody>
      </p:sp>
      <p:sp>
        <p:nvSpPr>
          <p:cNvPr id="18" name="Rectangular Callout 17"/>
          <p:cNvSpPr/>
          <p:nvPr/>
        </p:nvSpPr>
        <p:spPr>
          <a:xfrm>
            <a:off x="2171700" y="2366253"/>
            <a:ext cx="3162300" cy="634120"/>
          </a:xfrm>
          <a:prstGeom prst="wedgeRectCallout">
            <a:avLst>
              <a:gd name="adj1" fmla="val 78827"/>
              <a:gd name="adj2" fmla="val -78482"/>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800" dirty="0" err="1">
                <a:solidFill>
                  <a:schemeClr val="tx1"/>
                </a:solidFill>
              </a:rPr>
              <a:t>wha</a:t>
            </a:r>
            <a:r>
              <a:rPr lang="mr-IN" sz="1800" dirty="0">
                <a:solidFill>
                  <a:schemeClr val="tx1"/>
                </a:solidFill>
              </a:rPr>
              <a:t>–</a:t>
            </a:r>
            <a:r>
              <a:rPr lang="en-US" sz="1800" dirty="0">
                <a:solidFill>
                  <a:schemeClr val="tx1"/>
                </a:solidFill>
              </a:rPr>
              <a:t> why would you go over my head like that?</a:t>
            </a:r>
          </a:p>
        </p:txBody>
      </p:sp>
    </p:spTree>
    <p:extLst>
      <p:ext uri="{BB962C8B-B14F-4D97-AF65-F5344CB8AC3E}">
        <p14:creationId xmlns:p14="http://schemas.microsoft.com/office/powerpoint/2010/main" val="1554105533"/>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7"/>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6"/>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0"/>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2"/>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8"/>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P spid="8" grpId="0" animBg="1"/>
      <p:bldP spid="9" grpId="0" animBg="1"/>
      <p:bldP spid="10" grpId="0" animBg="1"/>
      <p:bldP spid="12" grpId="0" animBg="1"/>
      <p:bldP spid="13" grpId="0" animBg="1"/>
      <p:bldP spid="17" grpId="0"/>
      <p:bldP spid="18" grpId="0" animBg="1"/>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a:t>
            </a:r>
            <a:r>
              <a:rPr lang="mr-IN" dirty="0"/>
              <a:t>…</a:t>
            </a:r>
            <a:r>
              <a:rPr lang="en-US" dirty="0"/>
              <a:t>solution?</a:t>
            </a:r>
          </a:p>
        </p:txBody>
      </p:sp>
      <p:sp>
        <p:nvSpPr>
          <p:cNvPr id="3" name="Content Placeholder 2"/>
          <p:cNvSpPr>
            <a:spLocks noGrp="1"/>
          </p:cNvSpPr>
          <p:nvPr>
            <p:ph idx="1"/>
          </p:nvPr>
        </p:nvSpPr>
        <p:spPr>
          <a:xfrm>
            <a:off x="152400" y="495302"/>
            <a:ext cx="5354178" cy="885914"/>
          </a:xfrm>
        </p:spPr>
        <p:txBody>
          <a:bodyPr/>
          <a:lstStyle/>
          <a:p>
            <a:r>
              <a:rPr lang="en-US"/>
              <a:t>the </a:t>
            </a:r>
            <a:r>
              <a:rPr lang="en-US" dirty="0"/>
              <a:t>threading library can </a:t>
            </a:r>
            <a:r>
              <a:rPr lang="en-US" b="1" dirty="0"/>
              <a:t>replace</a:t>
            </a:r>
            <a:r>
              <a:rPr lang="en-US" dirty="0"/>
              <a:t> our </a:t>
            </a:r>
            <a:r>
              <a:rPr lang="en-US" dirty="0" err="1"/>
              <a:t>syscalls</a:t>
            </a:r>
            <a:r>
              <a:rPr lang="en-US" dirty="0"/>
              <a:t> with "shims"</a:t>
            </a:r>
          </a:p>
        </p:txBody>
      </p:sp>
      <p:sp>
        <p:nvSpPr>
          <p:cNvPr id="4" name="Footer Placeholder 3"/>
          <p:cNvSpPr>
            <a:spLocks noGrp="1"/>
          </p:cNvSpPr>
          <p:nvPr>
            <p:ph type="ftr" sz="quarter" idx="11"/>
          </p:nvPr>
        </p:nvSpPr>
        <p:spPr/>
        <p:txBody>
          <a:bodyPr/>
          <a:lstStyle/>
          <a:p>
            <a:r>
              <a:rPr lang="cs-CZ"/>
              <a:t>CS449</a:t>
            </a:r>
            <a:endParaRPr lang="en-US"/>
          </a:p>
        </p:txBody>
      </p:sp>
      <p:sp>
        <p:nvSpPr>
          <p:cNvPr id="5" name="Slide Number Placeholder 4"/>
          <p:cNvSpPr>
            <a:spLocks noGrp="1"/>
          </p:cNvSpPr>
          <p:nvPr>
            <p:ph type="sldNum" sz="quarter" idx="12"/>
          </p:nvPr>
        </p:nvSpPr>
        <p:spPr/>
        <p:txBody>
          <a:bodyPr/>
          <a:lstStyle/>
          <a:p>
            <a:fld id="{3552B95B-556F-44BD-91A5-D80C1B9E2BB3}" type="slidenum">
              <a:rPr lang="en-US" smtClean="0"/>
              <a:pPr/>
              <a:t>26</a:t>
            </a:fld>
            <a:endParaRPr lang="en-US"/>
          </a:p>
        </p:txBody>
      </p:sp>
      <p:sp>
        <p:nvSpPr>
          <p:cNvPr id="6" name="Rectangle 5"/>
          <p:cNvSpPr/>
          <p:nvPr/>
        </p:nvSpPr>
        <p:spPr>
          <a:xfrm>
            <a:off x="5486400" y="647700"/>
            <a:ext cx="3209488" cy="2246634"/>
          </a:xfrm>
          <a:prstGeom prst="rect">
            <a:avLst/>
          </a:prstGeom>
          <a:solidFill>
            <a:schemeClr val="accent3">
              <a:lumMod val="75000"/>
            </a:schemeClr>
          </a:solidFill>
          <a:ln>
            <a:noFill/>
          </a:ln>
        </p:spPr>
        <p:style>
          <a:lnRef idx="2">
            <a:schemeClr val="accent4">
              <a:shade val="50000"/>
            </a:schemeClr>
          </a:lnRef>
          <a:fillRef idx="1">
            <a:schemeClr val="accent4"/>
          </a:fillRef>
          <a:effectRef idx="0">
            <a:schemeClr val="accent4"/>
          </a:effectRef>
          <a:fontRef idx="minor">
            <a:schemeClr val="lt1"/>
          </a:fontRef>
        </p:style>
        <p:txBody>
          <a:bodyPr rtlCol="0" anchor="b"/>
          <a:lstStyle/>
          <a:p>
            <a:r>
              <a:rPr lang="en-US" sz="2400" b="1" dirty="0"/>
              <a:t>Process 4</a:t>
            </a:r>
          </a:p>
        </p:txBody>
      </p:sp>
      <p:sp>
        <p:nvSpPr>
          <p:cNvPr id="7" name="Rectangle 6"/>
          <p:cNvSpPr/>
          <p:nvPr/>
        </p:nvSpPr>
        <p:spPr>
          <a:xfrm>
            <a:off x="5677943" y="851926"/>
            <a:ext cx="1315579" cy="652415"/>
          </a:xfrm>
          <a:prstGeom prst="rect">
            <a:avLst/>
          </a:prstGeom>
          <a:solidFill>
            <a:schemeClr val="accent6"/>
          </a:solidFill>
          <a:ln>
            <a:no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en-US" sz="2000" b="1" dirty="0">
                <a:solidFill>
                  <a:schemeClr val="tx1"/>
                </a:solidFill>
              </a:rPr>
              <a:t>Thread 1</a:t>
            </a:r>
          </a:p>
        </p:txBody>
      </p:sp>
      <p:sp>
        <p:nvSpPr>
          <p:cNvPr id="8" name="Rectangle 7"/>
          <p:cNvSpPr/>
          <p:nvPr/>
        </p:nvSpPr>
        <p:spPr>
          <a:xfrm>
            <a:off x="7164887" y="851927"/>
            <a:ext cx="1315579" cy="652415"/>
          </a:xfrm>
          <a:prstGeom prst="rect">
            <a:avLst/>
          </a:prstGeom>
          <a:solidFill>
            <a:schemeClr val="accent6"/>
          </a:solidFill>
          <a:ln>
            <a:no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en-US" sz="2000" b="1" dirty="0">
                <a:solidFill>
                  <a:schemeClr val="tx1"/>
                </a:solidFill>
              </a:rPr>
              <a:t>Thread 2</a:t>
            </a:r>
          </a:p>
        </p:txBody>
      </p:sp>
      <p:sp>
        <p:nvSpPr>
          <p:cNvPr id="9" name="Rectangle 8"/>
          <p:cNvSpPr/>
          <p:nvPr/>
        </p:nvSpPr>
        <p:spPr>
          <a:xfrm>
            <a:off x="5486400" y="2877857"/>
            <a:ext cx="3209488" cy="1170848"/>
          </a:xfrm>
          <a:prstGeom prst="rect">
            <a:avLst/>
          </a:prstGeom>
          <a:solidFill>
            <a:schemeClr val="accent2"/>
          </a:solidFill>
          <a:ln>
            <a:noFill/>
          </a:ln>
        </p:spPr>
        <p:style>
          <a:lnRef idx="2">
            <a:schemeClr val="accent4">
              <a:shade val="50000"/>
            </a:schemeClr>
          </a:lnRef>
          <a:fillRef idx="1">
            <a:schemeClr val="accent4"/>
          </a:fillRef>
          <a:effectRef idx="0">
            <a:schemeClr val="accent4"/>
          </a:effectRef>
          <a:fontRef idx="minor">
            <a:schemeClr val="lt1"/>
          </a:fontRef>
        </p:style>
        <p:txBody>
          <a:bodyPr rtlCol="0" anchor="b"/>
          <a:lstStyle/>
          <a:p>
            <a:r>
              <a:rPr lang="en-US" sz="2400" b="1" dirty="0"/>
              <a:t>Kernel</a:t>
            </a:r>
          </a:p>
        </p:txBody>
      </p:sp>
      <p:sp>
        <p:nvSpPr>
          <p:cNvPr id="10" name="Rectangle 9"/>
          <p:cNvSpPr/>
          <p:nvPr/>
        </p:nvSpPr>
        <p:spPr>
          <a:xfrm>
            <a:off x="5622511" y="1635651"/>
            <a:ext cx="2911890" cy="652415"/>
          </a:xfrm>
          <a:prstGeom prst="rect">
            <a:avLst/>
          </a:prstGeom>
          <a:solidFill>
            <a:schemeClr val="accent4">
              <a:lumMod val="75000"/>
            </a:schemeClr>
          </a:solidFill>
          <a:ln>
            <a:no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en-US" sz="2400" b="1" dirty="0">
                <a:solidFill>
                  <a:schemeClr val="bg1"/>
                </a:solidFill>
              </a:rPr>
              <a:t>Thread Scheduler</a:t>
            </a:r>
          </a:p>
        </p:txBody>
      </p:sp>
      <p:sp>
        <p:nvSpPr>
          <p:cNvPr id="12" name="Rectangular Callout 11"/>
          <p:cNvSpPr/>
          <p:nvPr/>
        </p:nvSpPr>
        <p:spPr>
          <a:xfrm>
            <a:off x="3352800" y="2724403"/>
            <a:ext cx="1981200" cy="1037716"/>
          </a:xfrm>
          <a:prstGeom prst="wedgeRectCallout">
            <a:avLst>
              <a:gd name="adj1" fmla="val 70162"/>
              <a:gd name="adj2" fmla="val 16369"/>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800" dirty="0">
                <a:solidFill>
                  <a:srgbClr val="FF0000"/>
                </a:solidFill>
              </a:rPr>
              <a:t>process 4, go to sleep. process 9, you're up!</a:t>
            </a:r>
          </a:p>
        </p:txBody>
      </p:sp>
      <p:sp>
        <p:nvSpPr>
          <p:cNvPr id="13" name="Rectangular Callout 12"/>
          <p:cNvSpPr/>
          <p:nvPr/>
        </p:nvSpPr>
        <p:spPr>
          <a:xfrm>
            <a:off x="4207194" y="1247642"/>
            <a:ext cx="1143000" cy="634120"/>
          </a:xfrm>
          <a:prstGeom prst="wedgeRectCallout">
            <a:avLst>
              <a:gd name="adj1" fmla="val 93164"/>
              <a:gd name="adj2" fmla="val -33754"/>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800" dirty="0">
                <a:solidFill>
                  <a:schemeClr val="tx1"/>
                </a:solidFill>
              </a:rPr>
              <a:t>open()!!</a:t>
            </a:r>
          </a:p>
        </p:txBody>
      </p:sp>
      <p:sp>
        <p:nvSpPr>
          <p:cNvPr id="17" name="TextBox 16"/>
          <p:cNvSpPr txBox="1"/>
          <p:nvPr/>
        </p:nvSpPr>
        <p:spPr>
          <a:xfrm>
            <a:off x="533670" y="3484912"/>
            <a:ext cx="2736564" cy="1446550"/>
          </a:xfrm>
          <a:prstGeom prst="rect">
            <a:avLst/>
          </a:prstGeom>
          <a:noFill/>
        </p:spPr>
        <p:txBody>
          <a:bodyPr wrap="square" rtlCol="0">
            <a:spAutoFit/>
          </a:bodyPr>
          <a:lstStyle/>
          <a:p>
            <a:pPr algn="ctr"/>
            <a:r>
              <a:rPr lang="en-US" sz="2200" dirty="0"/>
              <a:t>we can't just call the underlying </a:t>
            </a:r>
            <a:r>
              <a:rPr lang="en-US" sz="2200" b="1" dirty="0"/>
              <a:t>blocking</a:t>
            </a:r>
            <a:r>
              <a:rPr lang="en-US" sz="2200" dirty="0"/>
              <a:t> syscall in the threading library.</a:t>
            </a:r>
          </a:p>
        </p:txBody>
      </p:sp>
      <p:sp>
        <p:nvSpPr>
          <p:cNvPr id="18" name="Rectangular Callout 17"/>
          <p:cNvSpPr/>
          <p:nvPr/>
        </p:nvSpPr>
        <p:spPr>
          <a:xfrm>
            <a:off x="2171700" y="1971006"/>
            <a:ext cx="3162300" cy="663097"/>
          </a:xfrm>
          <a:prstGeom prst="wedgeRectCallout">
            <a:avLst>
              <a:gd name="adj1" fmla="val 62101"/>
              <a:gd name="adj2" fmla="val -21847"/>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800" dirty="0">
                <a:solidFill>
                  <a:schemeClr val="tx1"/>
                </a:solidFill>
              </a:rPr>
              <a:t>okay here's your "open()" ;)))</a:t>
            </a:r>
          </a:p>
          <a:p>
            <a:pPr algn="ctr"/>
            <a:r>
              <a:rPr lang="en-US" sz="1800" dirty="0">
                <a:solidFill>
                  <a:schemeClr val="tx1"/>
                </a:solidFill>
              </a:rPr>
              <a:t>hey OS, open() for me!</a:t>
            </a:r>
          </a:p>
        </p:txBody>
      </p:sp>
      <p:sp>
        <p:nvSpPr>
          <p:cNvPr id="15" name="Rectangular Callout 14"/>
          <p:cNvSpPr/>
          <p:nvPr/>
        </p:nvSpPr>
        <p:spPr>
          <a:xfrm>
            <a:off x="3657600" y="3834129"/>
            <a:ext cx="1682108" cy="469755"/>
          </a:xfrm>
          <a:prstGeom prst="wedgeRectCallout">
            <a:avLst>
              <a:gd name="adj1" fmla="val 80055"/>
              <a:gd name="adj2" fmla="val -271862"/>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800">
                <a:solidFill>
                  <a:schemeClr val="tx1"/>
                </a:solidFill>
              </a:rPr>
              <a:t>wait---- shit</a:t>
            </a:r>
            <a:endParaRPr lang="en-US" sz="1800" dirty="0">
              <a:solidFill>
                <a:schemeClr val="tx1"/>
              </a:solidFill>
            </a:endParaRPr>
          </a:p>
        </p:txBody>
      </p:sp>
      <p:sp>
        <p:nvSpPr>
          <p:cNvPr id="16" name="TextBox 15"/>
          <p:cNvSpPr txBox="1"/>
          <p:nvPr/>
        </p:nvSpPr>
        <p:spPr>
          <a:xfrm>
            <a:off x="4114800" y="4546742"/>
            <a:ext cx="4071860" cy="769441"/>
          </a:xfrm>
          <a:prstGeom prst="rect">
            <a:avLst/>
          </a:prstGeom>
          <a:noFill/>
        </p:spPr>
        <p:txBody>
          <a:bodyPr wrap="square" rtlCol="0">
            <a:spAutoFit/>
          </a:bodyPr>
          <a:lstStyle/>
          <a:p>
            <a:pPr algn="ctr"/>
            <a:r>
              <a:rPr lang="en-US" sz="2200" dirty="0"/>
              <a:t>if only there were some way to simulate a blocking syscall</a:t>
            </a:r>
            <a:r>
              <a:rPr lang="mr-IN" sz="2200" dirty="0"/>
              <a:t>…</a:t>
            </a:r>
            <a:endParaRPr lang="en-US" sz="2200" dirty="0"/>
          </a:p>
        </p:txBody>
      </p:sp>
    </p:spTree>
    <p:extLst>
      <p:ext uri="{BB962C8B-B14F-4D97-AF65-F5344CB8AC3E}">
        <p14:creationId xmlns:p14="http://schemas.microsoft.com/office/powerpoint/2010/main" val="8094670"/>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7"/>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6"/>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0"/>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8"/>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2"/>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5"/>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7"/>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P spid="8" grpId="0" animBg="1"/>
      <p:bldP spid="9" grpId="0" animBg="1"/>
      <p:bldP spid="10" grpId="0" animBg="1"/>
      <p:bldP spid="12" grpId="0" animBg="1"/>
      <p:bldP spid="13" grpId="0" animBg="1"/>
      <p:bldP spid="17" grpId="0"/>
      <p:bldP spid="18" grpId="0" animBg="1"/>
      <p:bldP spid="15" grpId="0" animBg="1"/>
      <p:bldP spid="16" grpId="0"/>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Nonblocking</a:t>
            </a:r>
            <a:r>
              <a:rPr lang="en-US" dirty="0"/>
              <a:t> system calls</a:t>
            </a:r>
          </a:p>
        </p:txBody>
      </p:sp>
      <p:sp>
        <p:nvSpPr>
          <p:cNvPr id="3" name="Content Placeholder 2"/>
          <p:cNvSpPr>
            <a:spLocks noGrp="1"/>
          </p:cNvSpPr>
          <p:nvPr>
            <p:ph idx="1"/>
          </p:nvPr>
        </p:nvSpPr>
        <p:spPr/>
        <p:txBody>
          <a:bodyPr/>
          <a:lstStyle/>
          <a:p>
            <a:r>
              <a:rPr lang="en-US" dirty="0"/>
              <a:t>there are other kinds of system calls: </a:t>
            </a:r>
            <a:r>
              <a:rPr lang="en-US" b="1" dirty="0" err="1"/>
              <a:t>nonblocking</a:t>
            </a:r>
            <a:r>
              <a:rPr lang="en-US" b="1" dirty="0"/>
              <a:t> </a:t>
            </a:r>
            <a:r>
              <a:rPr lang="en-US" dirty="0"/>
              <a:t>calls.</a:t>
            </a:r>
          </a:p>
          <a:p>
            <a:r>
              <a:rPr lang="en-US" dirty="0"/>
              <a:t>when you call these, they immediately return.</a:t>
            </a:r>
          </a:p>
          <a:p>
            <a:r>
              <a:rPr lang="en-US" dirty="0"/>
              <a:t>then</a:t>
            </a:r>
            <a:r>
              <a:rPr lang="mr-IN" dirty="0"/>
              <a:t>…</a:t>
            </a:r>
            <a:r>
              <a:rPr lang="en-US" dirty="0"/>
              <a:t> how do you find out that something finished?</a:t>
            </a:r>
          </a:p>
          <a:p>
            <a:pPr lvl="1"/>
            <a:r>
              <a:rPr lang="en-US" dirty="0"/>
              <a:t>there are two ways to find out</a:t>
            </a:r>
            <a:r>
              <a:rPr lang="mr-IN" dirty="0"/>
              <a:t>…</a:t>
            </a:r>
            <a:endParaRPr lang="en-US" dirty="0"/>
          </a:p>
          <a:p>
            <a:pPr lvl="1"/>
            <a:r>
              <a:rPr lang="en-US" dirty="0"/>
              <a:t>you either </a:t>
            </a:r>
            <a:r>
              <a:rPr lang="en-US" b="1" dirty="0"/>
              <a:t>poll</a:t>
            </a:r>
            <a:r>
              <a:rPr lang="en-US" dirty="0"/>
              <a:t> to find out, or are </a:t>
            </a:r>
            <a:r>
              <a:rPr lang="en-US" b="1" dirty="0"/>
              <a:t>notified</a:t>
            </a:r>
            <a:r>
              <a:rPr lang="en-US" dirty="0"/>
              <a:t> </a:t>
            </a:r>
            <a:r>
              <a:rPr lang="en-US" b="1" dirty="0"/>
              <a:t>asynchronously.</a:t>
            </a:r>
            <a:endParaRPr lang="en-US" dirty="0"/>
          </a:p>
          <a:p>
            <a:r>
              <a:rPr lang="en-US" dirty="0"/>
              <a:t>for user threading to be worthwhile</a:t>
            </a:r>
            <a:r>
              <a:rPr lang="mr-IN" dirty="0"/>
              <a:t>…</a:t>
            </a:r>
            <a:endParaRPr lang="en-US" dirty="0"/>
          </a:p>
          <a:p>
            <a:pPr lvl="1"/>
            <a:r>
              <a:rPr lang="en-US" dirty="0"/>
              <a:t>you </a:t>
            </a:r>
            <a:r>
              <a:rPr lang="en-US" b="1" dirty="0"/>
              <a:t>must </a:t>
            </a:r>
            <a:r>
              <a:rPr lang="en-US" dirty="0"/>
              <a:t>have access to </a:t>
            </a:r>
            <a:r>
              <a:rPr lang="en-US" b="1" dirty="0" err="1"/>
              <a:t>nonblocking</a:t>
            </a:r>
            <a:r>
              <a:rPr lang="en-US" b="1" dirty="0"/>
              <a:t> system calls.</a:t>
            </a:r>
          </a:p>
          <a:p>
            <a:pPr lvl="1"/>
            <a:r>
              <a:rPr lang="en-US" dirty="0"/>
              <a:t>the user threading library uses these to </a:t>
            </a:r>
            <a:r>
              <a:rPr lang="en-US" i="1" dirty="0"/>
              <a:t>simulate</a:t>
            </a:r>
            <a:r>
              <a:rPr lang="en-US" dirty="0"/>
              <a:t> the blocking ones.</a:t>
            </a:r>
          </a:p>
          <a:p>
            <a:pPr lvl="1"/>
            <a:r>
              <a:rPr lang="en-US" dirty="0"/>
              <a:t>the threads don't even know it's happening!</a:t>
            </a:r>
          </a:p>
        </p:txBody>
      </p:sp>
      <p:sp>
        <p:nvSpPr>
          <p:cNvPr id="4" name="Footer Placeholder 3"/>
          <p:cNvSpPr>
            <a:spLocks noGrp="1"/>
          </p:cNvSpPr>
          <p:nvPr>
            <p:ph type="ftr" sz="quarter" idx="11"/>
          </p:nvPr>
        </p:nvSpPr>
        <p:spPr/>
        <p:txBody>
          <a:bodyPr/>
          <a:lstStyle/>
          <a:p>
            <a:r>
              <a:rPr lang="cs-CZ"/>
              <a:t>CS449</a:t>
            </a:r>
            <a:endParaRPr lang="en-US"/>
          </a:p>
        </p:txBody>
      </p:sp>
      <p:sp>
        <p:nvSpPr>
          <p:cNvPr id="5" name="Slide Number Placeholder 4"/>
          <p:cNvSpPr>
            <a:spLocks noGrp="1"/>
          </p:cNvSpPr>
          <p:nvPr>
            <p:ph type="sldNum" sz="quarter" idx="12"/>
          </p:nvPr>
        </p:nvSpPr>
        <p:spPr/>
        <p:txBody>
          <a:bodyPr/>
          <a:lstStyle/>
          <a:p>
            <a:fld id="{3552B95B-556F-44BD-91A5-D80C1B9E2BB3}" type="slidenum">
              <a:rPr lang="en-US" smtClean="0"/>
              <a:pPr/>
              <a:t>27</a:t>
            </a:fld>
            <a:endParaRPr lang="en-US"/>
          </a:p>
        </p:txBody>
      </p:sp>
    </p:spTree>
    <p:extLst>
      <p:ext uri="{BB962C8B-B14F-4D97-AF65-F5344CB8AC3E}">
        <p14:creationId xmlns:p14="http://schemas.microsoft.com/office/powerpoint/2010/main" val="2120744992"/>
      </p:ext>
    </p:extLst>
  </p:cSld>
  <p:clrMapOvr>
    <a:masterClrMapping/>
  </p:clrMapOvr>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actual solution (animated)</a:t>
            </a:r>
          </a:p>
        </p:txBody>
      </p:sp>
      <p:sp>
        <p:nvSpPr>
          <p:cNvPr id="3" name="Content Placeholder 2"/>
          <p:cNvSpPr>
            <a:spLocks noGrp="1"/>
          </p:cNvSpPr>
          <p:nvPr>
            <p:ph idx="1"/>
          </p:nvPr>
        </p:nvSpPr>
        <p:spPr>
          <a:xfrm>
            <a:off x="152400" y="495301"/>
            <a:ext cx="4419600" cy="1240547"/>
          </a:xfrm>
        </p:spPr>
        <p:txBody>
          <a:bodyPr>
            <a:normAutofit/>
          </a:bodyPr>
          <a:lstStyle/>
          <a:p>
            <a:r>
              <a:rPr lang="en-US" dirty="0"/>
              <a:t>the user threading library finally has all it needs to manage the "blocked" and "ready" sets.</a:t>
            </a:r>
          </a:p>
        </p:txBody>
      </p:sp>
      <p:sp>
        <p:nvSpPr>
          <p:cNvPr id="4" name="Footer Placeholder 3"/>
          <p:cNvSpPr>
            <a:spLocks noGrp="1"/>
          </p:cNvSpPr>
          <p:nvPr>
            <p:ph type="ftr" sz="quarter" idx="11"/>
          </p:nvPr>
        </p:nvSpPr>
        <p:spPr/>
        <p:txBody>
          <a:bodyPr/>
          <a:lstStyle/>
          <a:p>
            <a:r>
              <a:rPr lang="cs-CZ"/>
              <a:t>CS449</a:t>
            </a:r>
            <a:endParaRPr lang="en-US"/>
          </a:p>
        </p:txBody>
      </p:sp>
      <p:sp>
        <p:nvSpPr>
          <p:cNvPr id="5" name="Slide Number Placeholder 4"/>
          <p:cNvSpPr>
            <a:spLocks noGrp="1"/>
          </p:cNvSpPr>
          <p:nvPr>
            <p:ph type="sldNum" sz="quarter" idx="12"/>
          </p:nvPr>
        </p:nvSpPr>
        <p:spPr/>
        <p:txBody>
          <a:bodyPr/>
          <a:lstStyle/>
          <a:p>
            <a:fld id="{3552B95B-556F-44BD-91A5-D80C1B9E2BB3}" type="slidenum">
              <a:rPr lang="en-US" smtClean="0"/>
              <a:pPr/>
              <a:t>28</a:t>
            </a:fld>
            <a:endParaRPr lang="en-US"/>
          </a:p>
        </p:txBody>
      </p:sp>
      <p:sp>
        <p:nvSpPr>
          <p:cNvPr id="6" name="Rectangle 5"/>
          <p:cNvSpPr/>
          <p:nvPr/>
        </p:nvSpPr>
        <p:spPr>
          <a:xfrm>
            <a:off x="4572000" y="647700"/>
            <a:ext cx="4123888" cy="3581400"/>
          </a:xfrm>
          <a:prstGeom prst="rect">
            <a:avLst/>
          </a:prstGeom>
          <a:solidFill>
            <a:schemeClr val="accent3">
              <a:lumMod val="75000"/>
            </a:schemeClr>
          </a:solidFill>
          <a:ln>
            <a:noFill/>
          </a:ln>
        </p:spPr>
        <p:style>
          <a:lnRef idx="2">
            <a:schemeClr val="accent4">
              <a:shade val="50000"/>
            </a:schemeClr>
          </a:lnRef>
          <a:fillRef idx="1">
            <a:schemeClr val="accent4"/>
          </a:fillRef>
          <a:effectRef idx="0">
            <a:schemeClr val="accent4"/>
          </a:effectRef>
          <a:fontRef idx="minor">
            <a:schemeClr val="lt1"/>
          </a:fontRef>
        </p:style>
        <p:txBody>
          <a:bodyPr rtlCol="0" anchor="b"/>
          <a:lstStyle/>
          <a:p>
            <a:r>
              <a:rPr lang="en-US" sz="2400" b="1" dirty="0"/>
              <a:t>Process 4</a:t>
            </a:r>
          </a:p>
        </p:txBody>
      </p:sp>
      <p:sp>
        <p:nvSpPr>
          <p:cNvPr id="7" name="Rectangle 6"/>
          <p:cNvSpPr/>
          <p:nvPr/>
        </p:nvSpPr>
        <p:spPr>
          <a:xfrm>
            <a:off x="4761451" y="813779"/>
            <a:ext cx="1315579" cy="652415"/>
          </a:xfrm>
          <a:prstGeom prst="rect">
            <a:avLst/>
          </a:prstGeom>
          <a:solidFill>
            <a:schemeClr val="accent6"/>
          </a:solidFill>
          <a:ln>
            <a:no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en-US" sz="2000" b="1" dirty="0">
                <a:solidFill>
                  <a:schemeClr val="tx1"/>
                </a:solidFill>
              </a:rPr>
              <a:t>Thread 1</a:t>
            </a:r>
          </a:p>
        </p:txBody>
      </p:sp>
      <p:sp>
        <p:nvSpPr>
          <p:cNvPr id="8" name="Rectangle 7"/>
          <p:cNvSpPr/>
          <p:nvPr/>
        </p:nvSpPr>
        <p:spPr>
          <a:xfrm>
            <a:off x="7167788" y="813779"/>
            <a:ext cx="1315579" cy="652415"/>
          </a:xfrm>
          <a:prstGeom prst="rect">
            <a:avLst/>
          </a:prstGeom>
          <a:solidFill>
            <a:schemeClr val="accent6"/>
          </a:solidFill>
          <a:ln>
            <a:no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en-US" sz="2000" b="1" dirty="0">
                <a:solidFill>
                  <a:schemeClr val="tx1"/>
                </a:solidFill>
              </a:rPr>
              <a:t>Thread 2</a:t>
            </a:r>
          </a:p>
        </p:txBody>
      </p:sp>
      <p:sp>
        <p:nvSpPr>
          <p:cNvPr id="9" name="Rectangle 8"/>
          <p:cNvSpPr/>
          <p:nvPr/>
        </p:nvSpPr>
        <p:spPr>
          <a:xfrm>
            <a:off x="4572000" y="4381500"/>
            <a:ext cx="4123888" cy="865928"/>
          </a:xfrm>
          <a:prstGeom prst="rect">
            <a:avLst/>
          </a:prstGeom>
          <a:solidFill>
            <a:schemeClr val="accent2"/>
          </a:solidFill>
          <a:ln>
            <a:noFill/>
          </a:ln>
        </p:spPr>
        <p:style>
          <a:lnRef idx="2">
            <a:schemeClr val="accent4">
              <a:shade val="50000"/>
            </a:schemeClr>
          </a:lnRef>
          <a:fillRef idx="1">
            <a:schemeClr val="accent4"/>
          </a:fillRef>
          <a:effectRef idx="0">
            <a:schemeClr val="accent4"/>
          </a:effectRef>
          <a:fontRef idx="minor">
            <a:schemeClr val="lt1"/>
          </a:fontRef>
        </p:style>
        <p:txBody>
          <a:bodyPr rtlCol="0" anchor="b"/>
          <a:lstStyle/>
          <a:p>
            <a:r>
              <a:rPr lang="en-US" sz="2400" b="1" dirty="0"/>
              <a:t>Kernel</a:t>
            </a:r>
          </a:p>
        </p:txBody>
      </p:sp>
      <p:sp>
        <p:nvSpPr>
          <p:cNvPr id="10" name="Rectangle 9"/>
          <p:cNvSpPr/>
          <p:nvPr/>
        </p:nvSpPr>
        <p:spPr>
          <a:xfrm>
            <a:off x="4724400" y="1563161"/>
            <a:ext cx="3810000" cy="2208740"/>
          </a:xfrm>
          <a:prstGeom prst="rect">
            <a:avLst/>
          </a:prstGeom>
          <a:solidFill>
            <a:schemeClr val="accent4">
              <a:lumMod val="75000"/>
            </a:schemeClr>
          </a:solidFill>
          <a:ln>
            <a:noFill/>
          </a:ln>
        </p:spPr>
        <p:style>
          <a:lnRef idx="2">
            <a:schemeClr val="accent3">
              <a:shade val="50000"/>
            </a:schemeClr>
          </a:lnRef>
          <a:fillRef idx="1">
            <a:schemeClr val="accent3"/>
          </a:fillRef>
          <a:effectRef idx="0">
            <a:schemeClr val="accent3"/>
          </a:effectRef>
          <a:fontRef idx="minor">
            <a:schemeClr val="lt1"/>
          </a:fontRef>
        </p:style>
        <p:txBody>
          <a:bodyPr rtlCol="0" anchor="b"/>
          <a:lstStyle/>
          <a:p>
            <a:pPr algn="ctr"/>
            <a:r>
              <a:rPr lang="en-US" sz="2400" b="1" dirty="0">
                <a:solidFill>
                  <a:schemeClr val="bg1"/>
                </a:solidFill>
              </a:rPr>
              <a:t>Thread Scheduler</a:t>
            </a:r>
          </a:p>
        </p:txBody>
      </p:sp>
      <p:sp>
        <p:nvSpPr>
          <p:cNvPr id="19" name="Rectangular Callout 18"/>
          <p:cNvSpPr/>
          <p:nvPr/>
        </p:nvSpPr>
        <p:spPr>
          <a:xfrm>
            <a:off x="3809999" y="2933700"/>
            <a:ext cx="552975" cy="381000"/>
          </a:xfrm>
          <a:prstGeom prst="wedgeRectCallout">
            <a:avLst>
              <a:gd name="adj1" fmla="val 150567"/>
              <a:gd name="adj2" fmla="val 386277"/>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800">
                <a:solidFill>
                  <a:srgbClr val="FF0000"/>
                </a:solidFill>
              </a:rPr>
              <a:t>ok!</a:t>
            </a:r>
            <a:endParaRPr lang="en-US" sz="1800" dirty="0">
              <a:solidFill>
                <a:srgbClr val="FF0000"/>
              </a:solidFill>
            </a:endParaRPr>
          </a:p>
        </p:txBody>
      </p:sp>
      <p:sp>
        <p:nvSpPr>
          <p:cNvPr id="11" name="Down Arrow 10"/>
          <p:cNvSpPr/>
          <p:nvPr/>
        </p:nvSpPr>
        <p:spPr>
          <a:xfrm>
            <a:off x="4634123" y="1286723"/>
            <a:ext cx="528415" cy="1066800"/>
          </a:xfrm>
          <a:prstGeom prst="downArrow">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vert="vert270" rtlCol="0" anchor="ctr"/>
          <a:lstStyle/>
          <a:p>
            <a:pPr algn="ctr"/>
            <a:r>
              <a:rPr lang="en-US" b="1" dirty="0">
                <a:solidFill>
                  <a:schemeClr val="tx1"/>
                </a:solidFill>
              </a:rPr>
              <a:t>open()</a:t>
            </a:r>
          </a:p>
        </p:txBody>
      </p:sp>
      <p:sp>
        <p:nvSpPr>
          <p:cNvPr id="21" name="Rectangular Callout 20"/>
          <p:cNvSpPr/>
          <p:nvPr/>
        </p:nvSpPr>
        <p:spPr>
          <a:xfrm>
            <a:off x="2209800" y="1908501"/>
            <a:ext cx="2153175" cy="937466"/>
          </a:xfrm>
          <a:prstGeom prst="wedgeRectCallout">
            <a:avLst>
              <a:gd name="adj1" fmla="val 80696"/>
              <a:gd name="adj2" fmla="val 16358"/>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800" dirty="0">
                <a:solidFill>
                  <a:schemeClr val="tx1"/>
                </a:solidFill>
              </a:rPr>
              <a:t>hey OS, try to open this file and </a:t>
            </a:r>
            <a:r>
              <a:rPr lang="en-US" sz="1800" dirty="0" err="1">
                <a:solidFill>
                  <a:schemeClr val="tx1"/>
                </a:solidFill>
              </a:rPr>
              <a:t>lemme</a:t>
            </a:r>
            <a:r>
              <a:rPr lang="en-US" sz="1800" dirty="0">
                <a:solidFill>
                  <a:schemeClr val="tx1"/>
                </a:solidFill>
              </a:rPr>
              <a:t> know when you do.</a:t>
            </a:r>
          </a:p>
        </p:txBody>
      </p:sp>
      <p:sp>
        <p:nvSpPr>
          <p:cNvPr id="14" name="Octagon 13"/>
          <p:cNvSpPr/>
          <p:nvPr/>
        </p:nvSpPr>
        <p:spPr>
          <a:xfrm>
            <a:off x="5066157" y="1130779"/>
            <a:ext cx="609600" cy="609600"/>
          </a:xfrm>
          <a:prstGeom prst="octagon">
            <a:avLst/>
          </a:prstGeom>
          <a:solidFill>
            <a:srgbClr val="FF000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r>
              <a:rPr lang="en-US" sz="1400" b="1" dirty="0"/>
              <a:t>BLOCK</a:t>
            </a:r>
          </a:p>
        </p:txBody>
      </p:sp>
      <p:sp>
        <p:nvSpPr>
          <p:cNvPr id="22" name="Rectangular Callout 21"/>
          <p:cNvSpPr/>
          <p:nvPr/>
        </p:nvSpPr>
        <p:spPr>
          <a:xfrm>
            <a:off x="2209800" y="3444034"/>
            <a:ext cx="2153175" cy="354962"/>
          </a:xfrm>
          <a:prstGeom prst="wedgeRectCallout">
            <a:avLst>
              <a:gd name="adj1" fmla="val 83034"/>
              <a:gd name="adj2" fmla="val -14365"/>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800" dirty="0">
                <a:solidFill>
                  <a:schemeClr val="tx1"/>
                </a:solidFill>
              </a:rPr>
              <a:t>thread 2! your turn</a:t>
            </a:r>
          </a:p>
        </p:txBody>
      </p:sp>
      <p:sp>
        <p:nvSpPr>
          <p:cNvPr id="23" name="Down Arrow 22"/>
          <p:cNvSpPr/>
          <p:nvPr/>
        </p:nvSpPr>
        <p:spPr>
          <a:xfrm>
            <a:off x="8080828" y="1286723"/>
            <a:ext cx="528415" cy="1066800"/>
          </a:xfrm>
          <a:prstGeom prst="downArrow">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vert="vert270" rtlCol="0" anchor="ctr"/>
          <a:lstStyle/>
          <a:p>
            <a:pPr algn="ctr"/>
            <a:r>
              <a:rPr lang="en-US" b="1" dirty="0">
                <a:solidFill>
                  <a:schemeClr val="tx1"/>
                </a:solidFill>
              </a:rPr>
              <a:t>read()</a:t>
            </a:r>
          </a:p>
        </p:txBody>
      </p:sp>
      <p:sp>
        <p:nvSpPr>
          <p:cNvPr id="24" name="Octagon 23"/>
          <p:cNvSpPr/>
          <p:nvPr/>
        </p:nvSpPr>
        <p:spPr>
          <a:xfrm>
            <a:off x="7451612" y="1126248"/>
            <a:ext cx="609600" cy="609600"/>
          </a:xfrm>
          <a:prstGeom prst="octagon">
            <a:avLst/>
          </a:prstGeom>
          <a:solidFill>
            <a:srgbClr val="FF000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r>
              <a:rPr lang="en-US" sz="1400" b="1" dirty="0"/>
              <a:t>BLOCK</a:t>
            </a:r>
          </a:p>
        </p:txBody>
      </p:sp>
      <p:sp>
        <p:nvSpPr>
          <p:cNvPr id="26" name="Rectangular Callout 25"/>
          <p:cNvSpPr/>
          <p:nvPr/>
        </p:nvSpPr>
        <p:spPr>
          <a:xfrm>
            <a:off x="545283" y="4525338"/>
            <a:ext cx="3817691" cy="354962"/>
          </a:xfrm>
          <a:prstGeom prst="wedgeRectCallout">
            <a:avLst>
              <a:gd name="adj1" fmla="val 67432"/>
              <a:gd name="adj2" fmla="val -286150"/>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800" dirty="0">
                <a:solidFill>
                  <a:schemeClr val="tx1"/>
                </a:solidFill>
              </a:rPr>
              <a:t>ooh, thread 1, your "open" finished.</a:t>
            </a:r>
          </a:p>
        </p:txBody>
      </p:sp>
      <p:sp>
        <p:nvSpPr>
          <p:cNvPr id="25" name="Rectangular Callout 24"/>
          <p:cNvSpPr/>
          <p:nvPr/>
        </p:nvSpPr>
        <p:spPr>
          <a:xfrm>
            <a:off x="1600201" y="3927271"/>
            <a:ext cx="2762774" cy="381000"/>
          </a:xfrm>
          <a:prstGeom prst="wedgeRectCallout">
            <a:avLst>
              <a:gd name="adj1" fmla="val 67072"/>
              <a:gd name="adj2" fmla="val 119855"/>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800" dirty="0">
                <a:solidFill>
                  <a:srgbClr val="FF0000"/>
                </a:solidFill>
              </a:rPr>
              <a:t>hey, that open() finished.</a:t>
            </a:r>
          </a:p>
        </p:txBody>
      </p:sp>
      <p:sp>
        <p:nvSpPr>
          <p:cNvPr id="27" name="Down Arrow 26"/>
          <p:cNvSpPr/>
          <p:nvPr/>
        </p:nvSpPr>
        <p:spPr>
          <a:xfrm rot="10800000">
            <a:off x="5662758" y="1283179"/>
            <a:ext cx="528415" cy="1066800"/>
          </a:xfrm>
          <a:prstGeom prst="downArrow">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vert="vert270" rtlCol="0" anchor="ctr"/>
          <a:lstStyle/>
          <a:p>
            <a:pPr algn="ctr"/>
            <a:r>
              <a:rPr lang="en-US" b="1" dirty="0">
                <a:solidFill>
                  <a:schemeClr val="tx1"/>
                </a:solidFill>
              </a:rPr>
              <a:t>open()</a:t>
            </a:r>
          </a:p>
        </p:txBody>
      </p:sp>
    </p:spTree>
    <p:extLst>
      <p:ext uri="{BB962C8B-B14F-4D97-AF65-F5344CB8AC3E}">
        <p14:creationId xmlns:p14="http://schemas.microsoft.com/office/powerpoint/2010/main" val="755648929"/>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7"/>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6"/>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0"/>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1"/>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21"/>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9"/>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4"/>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22"/>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23"/>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24"/>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25"/>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26"/>
                                        </p:tgtEl>
                                        <p:attrNameLst>
                                          <p:attrName>style.visibility</p:attrName>
                                        </p:attrNameLst>
                                      </p:cBhvr>
                                      <p:to>
                                        <p:strVal val="visible"/>
                                      </p:to>
                                    </p:set>
                                  </p:childTnLst>
                                </p:cTn>
                              </p:par>
                              <p:par>
                                <p:cTn id="51" presetID="1" presetClass="exit" presetSubtype="0" fill="hold" grpId="1" nodeType="withEffect">
                                  <p:stCondLst>
                                    <p:cond delay="0"/>
                                  </p:stCondLst>
                                  <p:childTnLst>
                                    <p:set>
                                      <p:cBhvr>
                                        <p:cTn id="52" dur="1" fill="hold">
                                          <p:stCondLst>
                                            <p:cond delay="0"/>
                                          </p:stCondLst>
                                        </p:cTn>
                                        <p:tgtEl>
                                          <p:spTgt spid="14"/>
                                        </p:tgtEl>
                                        <p:attrNameLst>
                                          <p:attrName>style.visibility</p:attrName>
                                        </p:attrNameLst>
                                      </p:cBhvr>
                                      <p:to>
                                        <p:strVal val="hidden"/>
                                      </p:to>
                                    </p:set>
                                  </p:childTnLst>
                                </p:cTn>
                              </p:par>
                            </p:childTnLst>
                          </p:cTn>
                        </p:par>
                      </p:childTnLst>
                    </p:cTn>
                  </p:par>
                  <p:par>
                    <p:cTn id="53" fill="hold">
                      <p:stCondLst>
                        <p:cond delay="indefinite"/>
                      </p:stCondLst>
                      <p:childTnLst>
                        <p:par>
                          <p:cTn id="54" fill="hold">
                            <p:stCondLst>
                              <p:cond delay="0"/>
                            </p:stCondLst>
                            <p:childTnLst>
                              <p:par>
                                <p:cTn id="55" presetID="1" presetClass="entr" presetSubtype="0" fill="hold" grpId="0" nodeType="clickEffect">
                                  <p:stCondLst>
                                    <p:cond delay="0"/>
                                  </p:stCondLst>
                                  <p:childTnLst>
                                    <p:set>
                                      <p:cBhvr>
                                        <p:cTn id="56" dur="1" fill="hold">
                                          <p:stCondLst>
                                            <p:cond delay="0"/>
                                          </p:stCondLst>
                                        </p:cTn>
                                        <p:tgtEl>
                                          <p:spTgt spid="2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P spid="8" grpId="0" animBg="1"/>
      <p:bldP spid="9" grpId="0" animBg="1"/>
      <p:bldP spid="10" grpId="0" animBg="1"/>
      <p:bldP spid="19" grpId="0" animBg="1"/>
      <p:bldP spid="11" grpId="0" animBg="1"/>
      <p:bldP spid="21" grpId="0" animBg="1"/>
      <p:bldP spid="14" grpId="0" animBg="1"/>
      <p:bldP spid="14" grpId="1" animBg="1"/>
      <p:bldP spid="22" grpId="0" animBg="1"/>
      <p:bldP spid="23" grpId="0" animBg="1"/>
      <p:bldP spid="24" grpId="0" animBg="1"/>
      <p:bldP spid="26" grpId="0" animBg="1"/>
      <p:bldP spid="25" grpId="0" animBg="1"/>
      <p:bldP spid="27"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Using threads in POSIX</a:t>
            </a:r>
          </a:p>
        </p:txBody>
      </p:sp>
      <p:sp>
        <p:nvSpPr>
          <p:cNvPr id="3" name="Footer Placeholder 2"/>
          <p:cNvSpPr>
            <a:spLocks noGrp="1"/>
          </p:cNvSpPr>
          <p:nvPr>
            <p:ph type="ftr" sz="quarter" idx="11"/>
          </p:nvPr>
        </p:nvSpPr>
        <p:spPr/>
        <p:txBody>
          <a:bodyPr/>
          <a:lstStyle/>
          <a:p>
            <a:r>
              <a:rPr lang="cs-CZ"/>
              <a:t>CS449</a:t>
            </a:r>
            <a:endParaRPr lang="en-US" dirty="0"/>
          </a:p>
        </p:txBody>
      </p:sp>
      <p:sp>
        <p:nvSpPr>
          <p:cNvPr id="4" name="Slide Number Placeholder 3"/>
          <p:cNvSpPr>
            <a:spLocks noGrp="1"/>
          </p:cNvSpPr>
          <p:nvPr>
            <p:ph type="sldNum" sz="quarter" idx="12"/>
          </p:nvPr>
        </p:nvSpPr>
        <p:spPr/>
        <p:txBody>
          <a:bodyPr/>
          <a:lstStyle/>
          <a:p>
            <a:fld id="{3552B95B-556F-44BD-91A5-D80C1B9E2BB3}" type="slidenum">
              <a:rPr lang="en-US" smtClean="0"/>
              <a:pPr/>
              <a:t>3</a:t>
            </a:fld>
            <a:endParaRPr lang="en-US"/>
          </a:p>
        </p:txBody>
      </p:sp>
    </p:spTree>
    <p:extLst>
      <p:ext uri="{BB962C8B-B14F-4D97-AF65-F5344CB8AC3E}">
        <p14:creationId xmlns:p14="http://schemas.microsoft.com/office/powerpoint/2010/main" val="173589799"/>
      </p:ext>
    </p:extLst>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 name="Group 5"/>
          <p:cNvGrpSpPr/>
          <p:nvPr/>
        </p:nvGrpSpPr>
        <p:grpSpPr>
          <a:xfrm>
            <a:off x="7485066" y="571500"/>
            <a:ext cx="1554770" cy="1981199"/>
            <a:chOff x="6781800" y="2414459"/>
            <a:chExt cx="1554770" cy="1981199"/>
          </a:xfrm>
        </p:grpSpPr>
        <p:sp>
          <p:nvSpPr>
            <p:cNvPr id="7" name="Rectangle 6"/>
            <p:cNvSpPr/>
            <p:nvPr/>
          </p:nvSpPr>
          <p:spPr>
            <a:xfrm>
              <a:off x="6781800" y="2414459"/>
              <a:ext cx="1554770" cy="1981199"/>
            </a:xfrm>
            <a:prstGeom prst="rect">
              <a:avLst/>
            </a:prstGeom>
            <a:solidFill>
              <a:schemeClr val="accent6"/>
            </a:solidFill>
            <a:ln>
              <a:noFill/>
            </a:ln>
          </p:spPr>
          <p:style>
            <a:lnRef idx="2">
              <a:schemeClr val="accent3">
                <a:shade val="50000"/>
              </a:schemeClr>
            </a:lnRef>
            <a:fillRef idx="1">
              <a:schemeClr val="accent3"/>
            </a:fillRef>
            <a:effectRef idx="0">
              <a:schemeClr val="accent3"/>
            </a:effectRef>
            <a:fontRef idx="minor">
              <a:schemeClr val="lt1"/>
            </a:fontRef>
          </p:style>
          <p:txBody>
            <a:bodyPr rtlCol="0" anchor="b"/>
            <a:lstStyle/>
            <a:p>
              <a:r>
                <a:rPr lang="en-US" sz="2400" b="1" dirty="0">
                  <a:solidFill>
                    <a:schemeClr val="tx1"/>
                  </a:solidFill>
                </a:rPr>
                <a:t>Thread</a:t>
              </a:r>
            </a:p>
          </p:txBody>
        </p:sp>
        <p:sp>
          <p:nvSpPr>
            <p:cNvPr id="8" name="TextBox 7"/>
            <p:cNvSpPr txBox="1"/>
            <p:nvPr/>
          </p:nvSpPr>
          <p:spPr>
            <a:xfrm>
              <a:off x="6781800" y="2414459"/>
              <a:ext cx="954749" cy="461665"/>
            </a:xfrm>
            <a:prstGeom prst="rect">
              <a:avLst/>
            </a:prstGeom>
            <a:noFill/>
          </p:spPr>
          <p:txBody>
            <a:bodyPr wrap="none" rtlCol="0">
              <a:spAutoFit/>
            </a:bodyPr>
            <a:lstStyle/>
            <a:p>
              <a:r>
                <a:rPr lang="en-US" sz="2400" b="1" dirty="0">
                  <a:solidFill>
                    <a:schemeClr val="bg2"/>
                  </a:solidFill>
                </a:rPr>
                <a:t>Stack</a:t>
              </a:r>
            </a:p>
          </p:txBody>
        </p:sp>
        <p:sp>
          <p:nvSpPr>
            <p:cNvPr id="9" name="TextBox 8"/>
            <p:cNvSpPr txBox="1"/>
            <p:nvPr/>
          </p:nvSpPr>
          <p:spPr>
            <a:xfrm>
              <a:off x="6781800" y="2795323"/>
              <a:ext cx="566181" cy="461665"/>
            </a:xfrm>
            <a:prstGeom prst="rect">
              <a:avLst/>
            </a:prstGeom>
            <a:noFill/>
          </p:spPr>
          <p:txBody>
            <a:bodyPr wrap="none" rtlCol="0">
              <a:spAutoFit/>
            </a:bodyPr>
            <a:lstStyle/>
            <a:p>
              <a:r>
                <a:rPr lang="en-US" sz="2400" b="1">
                  <a:solidFill>
                    <a:schemeClr val="bg2"/>
                  </a:solidFill>
                </a:rPr>
                <a:t>PC</a:t>
              </a:r>
              <a:endParaRPr lang="en-US" sz="2400" b="1" dirty="0">
                <a:solidFill>
                  <a:schemeClr val="bg2"/>
                </a:solidFill>
              </a:endParaRPr>
            </a:p>
          </p:txBody>
        </p:sp>
        <p:sp>
          <p:nvSpPr>
            <p:cNvPr id="10" name="TextBox 9"/>
            <p:cNvSpPr txBox="1"/>
            <p:nvPr/>
          </p:nvSpPr>
          <p:spPr>
            <a:xfrm>
              <a:off x="6781800" y="3176187"/>
              <a:ext cx="1502014" cy="461665"/>
            </a:xfrm>
            <a:prstGeom prst="rect">
              <a:avLst/>
            </a:prstGeom>
            <a:noFill/>
          </p:spPr>
          <p:txBody>
            <a:bodyPr wrap="none" rtlCol="0">
              <a:spAutoFit/>
            </a:bodyPr>
            <a:lstStyle/>
            <a:p>
              <a:r>
                <a:rPr lang="en-US" sz="2400" b="1" dirty="0">
                  <a:solidFill>
                    <a:schemeClr val="bg2"/>
                  </a:solidFill>
                </a:rPr>
                <a:t>Registers</a:t>
              </a:r>
            </a:p>
          </p:txBody>
        </p:sp>
      </p:grpSp>
      <p:sp>
        <p:nvSpPr>
          <p:cNvPr id="2" name="Title 1"/>
          <p:cNvSpPr>
            <a:spLocks noGrp="1"/>
          </p:cNvSpPr>
          <p:nvPr>
            <p:ph type="title"/>
          </p:nvPr>
        </p:nvSpPr>
        <p:spPr/>
        <p:txBody>
          <a:bodyPr/>
          <a:lstStyle/>
          <a:p>
            <a:r>
              <a:rPr lang="en-US" dirty="0"/>
              <a:t>What's in a thread?</a:t>
            </a:r>
          </a:p>
        </p:txBody>
      </p:sp>
      <p:sp>
        <p:nvSpPr>
          <p:cNvPr id="3" name="Content Placeholder 2"/>
          <p:cNvSpPr>
            <a:spLocks noGrp="1"/>
          </p:cNvSpPr>
          <p:nvPr>
            <p:ph idx="1"/>
          </p:nvPr>
        </p:nvSpPr>
        <p:spPr>
          <a:xfrm>
            <a:off x="152400" y="495301"/>
            <a:ext cx="7391400" cy="2144343"/>
          </a:xfrm>
        </p:spPr>
        <p:txBody>
          <a:bodyPr>
            <a:normAutofit/>
          </a:bodyPr>
          <a:lstStyle/>
          <a:p>
            <a:r>
              <a:rPr lang="en-US" dirty="0"/>
              <a:t>we said it has its own stack, PC, registers</a:t>
            </a:r>
            <a:r>
              <a:rPr lang="mr-IN" dirty="0"/>
              <a:t>…</a:t>
            </a:r>
            <a:endParaRPr lang="en-US" dirty="0"/>
          </a:p>
          <a:p>
            <a:r>
              <a:rPr lang="en-US" dirty="0"/>
              <a:t>there's another kind of data: </a:t>
            </a:r>
            <a:r>
              <a:rPr lang="en-US" b="1" dirty="0"/>
              <a:t>thread-local storage (TLS)</a:t>
            </a:r>
          </a:p>
          <a:p>
            <a:pPr lvl="1"/>
            <a:r>
              <a:rPr lang="en-US" dirty="0"/>
              <a:t>these are "global" variables</a:t>
            </a:r>
            <a:r>
              <a:rPr lang="mr-IN" dirty="0"/>
              <a:t>…</a:t>
            </a:r>
            <a:r>
              <a:rPr lang="en-US" dirty="0"/>
              <a:t> but each thread </a:t>
            </a:r>
            <a:r>
              <a:rPr lang="en-US" i="1" dirty="0"/>
              <a:t>gets its own </a:t>
            </a:r>
            <a:r>
              <a:rPr lang="en-US" b="1" i="1" dirty="0"/>
              <a:t>copy</a:t>
            </a:r>
            <a:r>
              <a:rPr lang="en-US" i="1" dirty="0"/>
              <a:t> </a:t>
            </a:r>
            <a:r>
              <a:rPr lang="en-US" dirty="0"/>
              <a:t>of these variables.</a:t>
            </a:r>
          </a:p>
          <a:p>
            <a:pPr lvl="2"/>
            <a:r>
              <a:rPr lang="en-US" dirty="0"/>
              <a:t>think of it like instance fields in classes!</a:t>
            </a:r>
          </a:p>
          <a:p>
            <a:r>
              <a:rPr lang="en-US" dirty="0"/>
              <a:t>for instance, </a:t>
            </a:r>
            <a:r>
              <a:rPr lang="en-US" b="1" dirty="0" err="1"/>
              <a:t>errno</a:t>
            </a:r>
            <a:r>
              <a:rPr lang="en-US" dirty="0"/>
              <a:t> is a thread-local variable.</a:t>
            </a:r>
          </a:p>
        </p:txBody>
      </p:sp>
      <p:sp>
        <p:nvSpPr>
          <p:cNvPr id="4" name="Footer Placeholder 3"/>
          <p:cNvSpPr>
            <a:spLocks noGrp="1"/>
          </p:cNvSpPr>
          <p:nvPr>
            <p:ph type="ftr" sz="quarter" idx="11"/>
          </p:nvPr>
        </p:nvSpPr>
        <p:spPr/>
        <p:txBody>
          <a:bodyPr/>
          <a:lstStyle/>
          <a:p>
            <a:r>
              <a:rPr lang="cs-CZ"/>
              <a:t>CS449</a:t>
            </a:r>
            <a:endParaRPr lang="en-US"/>
          </a:p>
        </p:txBody>
      </p:sp>
      <p:sp>
        <p:nvSpPr>
          <p:cNvPr id="5" name="Slide Number Placeholder 4"/>
          <p:cNvSpPr>
            <a:spLocks noGrp="1"/>
          </p:cNvSpPr>
          <p:nvPr>
            <p:ph type="sldNum" sz="quarter" idx="12"/>
          </p:nvPr>
        </p:nvSpPr>
        <p:spPr/>
        <p:txBody>
          <a:bodyPr/>
          <a:lstStyle/>
          <a:p>
            <a:fld id="{3552B95B-556F-44BD-91A5-D80C1B9E2BB3}" type="slidenum">
              <a:rPr lang="en-US" smtClean="0"/>
              <a:pPr/>
              <a:t>4</a:t>
            </a:fld>
            <a:endParaRPr lang="en-US"/>
          </a:p>
        </p:txBody>
      </p:sp>
      <p:sp>
        <p:nvSpPr>
          <p:cNvPr id="12" name="TextBox 11"/>
          <p:cNvSpPr txBox="1"/>
          <p:nvPr/>
        </p:nvSpPr>
        <p:spPr>
          <a:xfrm>
            <a:off x="7476689" y="1739958"/>
            <a:ext cx="1371600" cy="461665"/>
          </a:xfrm>
          <a:prstGeom prst="rect">
            <a:avLst/>
          </a:prstGeom>
          <a:noFill/>
        </p:spPr>
        <p:txBody>
          <a:bodyPr wrap="square" rtlCol="0">
            <a:spAutoFit/>
          </a:bodyPr>
          <a:lstStyle/>
          <a:p>
            <a:r>
              <a:rPr lang="en-US" sz="2400" b="1" dirty="0">
                <a:solidFill>
                  <a:schemeClr val="bg2"/>
                </a:solidFill>
              </a:rPr>
              <a:t>TLS</a:t>
            </a:r>
          </a:p>
        </p:txBody>
      </p:sp>
      <p:sp>
        <p:nvSpPr>
          <p:cNvPr id="14" name="Rectangle 13"/>
          <p:cNvSpPr/>
          <p:nvPr/>
        </p:nvSpPr>
        <p:spPr>
          <a:xfrm>
            <a:off x="457200" y="2857501"/>
            <a:ext cx="3749185" cy="1219200"/>
          </a:xfrm>
          <a:prstGeom prst="rect">
            <a:avLst/>
          </a:prstGeom>
          <a:solidFill>
            <a:schemeClr val="accent6"/>
          </a:solidFill>
          <a:ln>
            <a:noFill/>
          </a:ln>
        </p:spPr>
        <p:style>
          <a:lnRef idx="2">
            <a:schemeClr val="accent3">
              <a:shade val="50000"/>
            </a:schemeClr>
          </a:lnRef>
          <a:fillRef idx="1">
            <a:schemeClr val="accent3"/>
          </a:fillRef>
          <a:effectRef idx="0">
            <a:schemeClr val="accent3"/>
          </a:effectRef>
          <a:fontRef idx="minor">
            <a:schemeClr val="lt1"/>
          </a:fontRef>
        </p:style>
        <p:txBody>
          <a:bodyPr rtlCol="0" anchor="b"/>
          <a:lstStyle/>
          <a:p>
            <a:r>
              <a:rPr lang="en-US" sz="2400" b="1">
                <a:solidFill>
                  <a:schemeClr val="tx1"/>
                </a:solidFill>
              </a:rPr>
              <a:t>T1</a:t>
            </a:r>
            <a:endParaRPr lang="en-US" sz="2400" b="1" dirty="0">
              <a:solidFill>
                <a:schemeClr val="tx1"/>
              </a:solidFill>
            </a:endParaRPr>
          </a:p>
        </p:txBody>
      </p:sp>
      <p:sp>
        <p:nvSpPr>
          <p:cNvPr id="19" name="TextBox 18"/>
          <p:cNvSpPr txBox="1"/>
          <p:nvPr/>
        </p:nvSpPr>
        <p:spPr>
          <a:xfrm>
            <a:off x="533399" y="2946148"/>
            <a:ext cx="3749185" cy="461665"/>
          </a:xfrm>
          <a:prstGeom prst="rect">
            <a:avLst/>
          </a:prstGeom>
          <a:noFill/>
        </p:spPr>
        <p:txBody>
          <a:bodyPr wrap="square" rtlCol="0">
            <a:spAutoFit/>
          </a:bodyPr>
          <a:lstStyle/>
          <a:p>
            <a:r>
              <a:rPr lang="en-US" sz="2400" b="1" dirty="0" err="1">
                <a:latin typeface="Consolas" charset="0"/>
                <a:ea typeface="Consolas" charset="0"/>
                <a:cs typeface="Consolas" charset="0"/>
              </a:rPr>
              <a:t>fopen</a:t>
            </a:r>
            <a:r>
              <a:rPr lang="en-US" sz="2400" b="1" dirty="0">
                <a:latin typeface="Consolas" charset="0"/>
                <a:ea typeface="Consolas" charset="0"/>
                <a:cs typeface="Consolas" charset="0"/>
              </a:rPr>
              <a:t>("</a:t>
            </a:r>
            <a:r>
              <a:rPr lang="en-US" sz="2400" b="1" dirty="0" err="1">
                <a:latin typeface="Consolas" charset="0"/>
                <a:ea typeface="Consolas" charset="0"/>
                <a:cs typeface="Consolas" charset="0"/>
              </a:rPr>
              <a:t>vozwpmq</a:t>
            </a:r>
            <a:r>
              <a:rPr lang="en-US" sz="2400" b="1" dirty="0">
                <a:latin typeface="Consolas" charset="0"/>
                <a:ea typeface="Consolas" charset="0"/>
                <a:cs typeface="Consolas" charset="0"/>
              </a:rPr>
              <a:t>", "r")</a:t>
            </a:r>
          </a:p>
        </p:txBody>
      </p:sp>
      <p:sp>
        <p:nvSpPr>
          <p:cNvPr id="21" name="Rectangle 20"/>
          <p:cNvSpPr/>
          <p:nvPr/>
        </p:nvSpPr>
        <p:spPr>
          <a:xfrm>
            <a:off x="4419600" y="2858704"/>
            <a:ext cx="3749185" cy="1217997"/>
          </a:xfrm>
          <a:prstGeom prst="rect">
            <a:avLst/>
          </a:prstGeom>
          <a:solidFill>
            <a:schemeClr val="accent6"/>
          </a:solidFill>
          <a:ln>
            <a:noFill/>
          </a:ln>
        </p:spPr>
        <p:style>
          <a:lnRef idx="2">
            <a:schemeClr val="accent3">
              <a:shade val="50000"/>
            </a:schemeClr>
          </a:lnRef>
          <a:fillRef idx="1">
            <a:schemeClr val="accent3"/>
          </a:fillRef>
          <a:effectRef idx="0">
            <a:schemeClr val="accent3"/>
          </a:effectRef>
          <a:fontRef idx="minor">
            <a:schemeClr val="lt1"/>
          </a:fontRef>
        </p:style>
        <p:txBody>
          <a:bodyPr rtlCol="0" anchor="b"/>
          <a:lstStyle/>
          <a:p>
            <a:r>
              <a:rPr lang="en-US" sz="2400" b="1" dirty="0">
                <a:solidFill>
                  <a:schemeClr val="tx1"/>
                </a:solidFill>
              </a:rPr>
              <a:t>T2</a:t>
            </a:r>
          </a:p>
        </p:txBody>
      </p:sp>
      <p:sp>
        <p:nvSpPr>
          <p:cNvPr id="22" name="TextBox 21"/>
          <p:cNvSpPr txBox="1"/>
          <p:nvPr/>
        </p:nvSpPr>
        <p:spPr>
          <a:xfrm>
            <a:off x="4495799" y="2947352"/>
            <a:ext cx="3555447" cy="461665"/>
          </a:xfrm>
          <a:prstGeom prst="rect">
            <a:avLst/>
          </a:prstGeom>
          <a:noFill/>
        </p:spPr>
        <p:txBody>
          <a:bodyPr wrap="square" rtlCol="0">
            <a:spAutoFit/>
          </a:bodyPr>
          <a:lstStyle/>
          <a:p>
            <a:r>
              <a:rPr lang="en-US" sz="2400" b="1" dirty="0" err="1">
                <a:latin typeface="Consolas" charset="0"/>
                <a:ea typeface="Consolas" charset="0"/>
                <a:cs typeface="Consolas" charset="0"/>
              </a:rPr>
              <a:t>fopen</a:t>
            </a:r>
            <a:r>
              <a:rPr lang="en-US" sz="2400" b="1" dirty="0">
                <a:latin typeface="Consolas" charset="0"/>
                <a:ea typeface="Consolas" charset="0"/>
                <a:cs typeface="Consolas" charset="0"/>
              </a:rPr>
              <a:t>("/bin/", "w")</a:t>
            </a:r>
          </a:p>
        </p:txBody>
      </p:sp>
      <p:sp>
        <p:nvSpPr>
          <p:cNvPr id="23" name="TextBox 22"/>
          <p:cNvSpPr txBox="1"/>
          <p:nvPr/>
        </p:nvSpPr>
        <p:spPr>
          <a:xfrm>
            <a:off x="533400" y="3309118"/>
            <a:ext cx="2895600" cy="461665"/>
          </a:xfrm>
          <a:prstGeom prst="rect">
            <a:avLst/>
          </a:prstGeom>
          <a:noFill/>
        </p:spPr>
        <p:txBody>
          <a:bodyPr wrap="square" rtlCol="0">
            <a:spAutoFit/>
          </a:bodyPr>
          <a:lstStyle/>
          <a:p>
            <a:r>
              <a:rPr lang="en-US" sz="2400" b="1" dirty="0" err="1">
                <a:latin typeface="Consolas" charset="0"/>
                <a:ea typeface="Consolas" charset="0"/>
                <a:cs typeface="Consolas" charset="0"/>
              </a:rPr>
              <a:t>errno</a:t>
            </a:r>
            <a:r>
              <a:rPr lang="en-US" sz="2400" b="1" dirty="0">
                <a:latin typeface="Consolas" charset="0"/>
                <a:ea typeface="Consolas" charset="0"/>
                <a:cs typeface="Consolas" charset="0"/>
              </a:rPr>
              <a:t> == ENOENT</a:t>
            </a:r>
          </a:p>
        </p:txBody>
      </p:sp>
      <p:sp>
        <p:nvSpPr>
          <p:cNvPr id="24" name="TextBox 23"/>
          <p:cNvSpPr txBox="1"/>
          <p:nvPr/>
        </p:nvSpPr>
        <p:spPr>
          <a:xfrm>
            <a:off x="4495798" y="3308532"/>
            <a:ext cx="3200401" cy="461665"/>
          </a:xfrm>
          <a:prstGeom prst="rect">
            <a:avLst/>
          </a:prstGeom>
          <a:noFill/>
        </p:spPr>
        <p:txBody>
          <a:bodyPr wrap="square" rtlCol="0">
            <a:spAutoFit/>
          </a:bodyPr>
          <a:lstStyle/>
          <a:p>
            <a:r>
              <a:rPr lang="en-US" sz="2400" b="1" dirty="0" err="1">
                <a:latin typeface="Consolas" charset="0"/>
                <a:ea typeface="Consolas" charset="0"/>
                <a:cs typeface="Consolas" charset="0"/>
              </a:rPr>
              <a:t>errno</a:t>
            </a:r>
            <a:r>
              <a:rPr lang="en-US" sz="2400" b="1" dirty="0">
                <a:latin typeface="Consolas" charset="0"/>
                <a:ea typeface="Consolas" charset="0"/>
                <a:cs typeface="Consolas" charset="0"/>
              </a:rPr>
              <a:t> == EACCES</a:t>
            </a:r>
          </a:p>
        </p:txBody>
      </p:sp>
    </p:spTree>
    <p:extLst>
      <p:ext uri="{BB962C8B-B14F-4D97-AF65-F5344CB8AC3E}">
        <p14:creationId xmlns:p14="http://schemas.microsoft.com/office/powerpoint/2010/main" val="1690939524"/>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6"/>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4"/>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19"/>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21"/>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22"/>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grpId="0" nodeType="clickEffect">
                                  <p:stCondLst>
                                    <p:cond delay="0"/>
                                  </p:stCondLst>
                                  <p:childTnLst>
                                    <p:set>
                                      <p:cBhvr>
                                        <p:cTn id="40" dur="1" fill="hold">
                                          <p:stCondLst>
                                            <p:cond delay="0"/>
                                          </p:stCondLst>
                                        </p:cTn>
                                        <p:tgtEl>
                                          <p:spTgt spid="23"/>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grpId="0" nodeType="clickEffect">
                                  <p:stCondLst>
                                    <p:cond delay="0"/>
                                  </p:stCondLst>
                                  <p:childTnLst>
                                    <p:set>
                                      <p:cBhvr>
                                        <p:cTn id="44" dur="1" fill="hold">
                                          <p:stCondLst>
                                            <p:cond delay="0"/>
                                          </p:stCondLst>
                                        </p:cTn>
                                        <p:tgtEl>
                                          <p:spTgt spid="2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bldLvl="5"/>
      <p:bldP spid="12" grpId="0"/>
      <p:bldP spid="14" grpId="0" animBg="1"/>
      <p:bldP spid="19" grpId="0"/>
      <p:bldP spid="21" grpId="0" animBg="1"/>
      <p:bldP spid="22" grpId="0"/>
      <p:bldP spid="23" grpId="0"/>
      <p:bldP spid="24"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 common callback function idiom</a:t>
            </a:r>
          </a:p>
        </p:txBody>
      </p:sp>
      <p:sp>
        <p:nvSpPr>
          <p:cNvPr id="3" name="Content Placeholder 2"/>
          <p:cNvSpPr>
            <a:spLocks noGrp="1"/>
          </p:cNvSpPr>
          <p:nvPr>
            <p:ph idx="1"/>
          </p:nvPr>
        </p:nvSpPr>
        <p:spPr>
          <a:xfrm>
            <a:off x="152400" y="495301"/>
            <a:ext cx="8991600" cy="1066799"/>
          </a:xfrm>
        </p:spPr>
        <p:txBody>
          <a:bodyPr/>
          <a:lstStyle/>
          <a:p>
            <a:r>
              <a:rPr lang="en-US" dirty="0"/>
              <a:t>a </a:t>
            </a:r>
            <a:r>
              <a:rPr lang="en-US" b="1" dirty="0"/>
              <a:t>callback</a:t>
            </a:r>
            <a:r>
              <a:rPr lang="en-US" dirty="0"/>
              <a:t> is a function pointer to be "called back" by someone else</a:t>
            </a:r>
          </a:p>
          <a:p>
            <a:pPr lvl="1"/>
            <a:r>
              <a:rPr lang="en-US" sz="1400" dirty="0"/>
              <a:t>remember filter()? that predicate was a callback function</a:t>
            </a:r>
          </a:p>
          <a:p>
            <a:r>
              <a:rPr lang="en-US" dirty="0"/>
              <a:t>in C, it's very common to have that function take a </a:t>
            </a:r>
            <a:r>
              <a:rPr lang="en-US" b="1" dirty="0">
                <a:latin typeface="Consolas" charset="0"/>
                <a:ea typeface="Consolas" charset="0"/>
                <a:cs typeface="Consolas" charset="0"/>
              </a:rPr>
              <a:t>void*</a:t>
            </a:r>
          </a:p>
        </p:txBody>
      </p:sp>
      <p:sp>
        <p:nvSpPr>
          <p:cNvPr id="4" name="Footer Placeholder 3"/>
          <p:cNvSpPr>
            <a:spLocks noGrp="1"/>
          </p:cNvSpPr>
          <p:nvPr>
            <p:ph type="ftr" sz="quarter" idx="11"/>
          </p:nvPr>
        </p:nvSpPr>
        <p:spPr/>
        <p:txBody>
          <a:bodyPr/>
          <a:lstStyle/>
          <a:p>
            <a:r>
              <a:rPr lang="cs-CZ"/>
              <a:t>CS449</a:t>
            </a:r>
            <a:endParaRPr lang="en-US"/>
          </a:p>
        </p:txBody>
      </p:sp>
      <p:sp>
        <p:nvSpPr>
          <p:cNvPr id="5" name="Slide Number Placeholder 4"/>
          <p:cNvSpPr>
            <a:spLocks noGrp="1"/>
          </p:cNvSpPr>
          <p:nvPr>
            <p:ph type="sldNum" sz="quarter" idx="12"/>
          </p:nvPr>
        </p:nvSpPr>
        <p:spPr/>
        <p:txBody>
          <a:bodyPr/>
          <a:lstStyle/>
          <a:p>
            <a:fld id="{3552B95B-556F-44BD-91A5-D80C1B9E2BB3}" type="slidenum">
              <a:rPr lang="en-US" smtClean="0"/>
              <a:pPr/>
              <a:t>5</a:t>
            </a:fld>
            <a:endParaRPr lang="en-US"/>
          </a:p>
        </p:txBody>
      </p:sp>
      <p:sp>
        <p:nvSpPr>
          <p:cNvPr id="6" name="TextBox 5"/>
          <p:cNvSpPr txBox="1"/>
          <p:nvPr/>
        </p:nvSpPr>
        <p:spPr>
          <a:xfrm>
            <a:off x="381000" y="1574334"/>
            <a:ext cx="6248400" cy="1446550"/>
          </a:xfrm>
          <a:prstGeom prst="rect">
            <a:avLst/>
          </a:prstGeom>
          <a:noFill/>
        </p:spPr>
        <p:txBody>
          <a:bodyPr wrap="square" rtlCol="0">
            <a:spAutoFit/>
          </a:bodyPr>
          <a:lstStyle/>
          <a:p>
            <a:r>
              <a:rPr lang="en-US" sz="2200" b="1" dirty="0">
                <a:solidFill>
                  <a:srgbClr val="FF0000"/>
                </a:solidFill>
                <a:latin typeface="Consolas" charset="0"/>
                <a:ea typeface="Consolas" charset="0"/>
                <a:cs typeface="Consolas" charset="0"/>
              </a:rPr>
              <a:t>void</a:t>
            </a:r>
            <a:r>
              <a:rPr lang="en-US" sz="2200" b="1" dirty="0">
                <a:latin typeface="Consolas" charset="0"/>
                <a:ea typeface="Consolas" charset="0"/>
                <a:cs typeface="Consolas" charset="0"/>
              </a:rPr>
              <a:t> </a:t>
            </a:r>
            <a:r>
              <a:rPr lang="en-US" sz="2200" b="1" dirty="0" err="1">
                <a:latin typeface="Consolas" charset="0"/>
                <a:ea typeface="Consolas" charset="0"/>
                <a:cs typeface="Consolas" charset="0"/>
              </a:rPr>
              <a:t>my_callback</a:t>
            </a:r>
            <a:r>
              <a:rPr lang="en-US" sz="2200" b="1" dirty="0">
                <a:latin typeface="Consolas" charset="0"/>
                <a:ea typeface="Consolas" charset="0"/>
                <a:cs typeface="Consolas" charset="0"/>
              </a:rPr>
              <a:t>(</a:t>
            </a:r>
            <a:r>
              <a:rPr lang="en-US" sz="2200" b="1" dirty="0">
                <a:solidFill>
                  <a:srgbClr val="FF0000"/>
                </a:solidFill>
                <a:latin typeface="Consolas" charset="0"/>
                <a:ea typeface="Consolas" charset="0"/>
                <a:cs typeface="Consolas" charset="0"/>
              </a:rPr>
              <a:t>void</a:t>
            </a:r>
            <a:r>
              <a:rPr lang="en-US" sz="2200" b="1" dirty="0">
                <a:latin typeface="Consolas" charset="0"/>
                <a:ea typeface="Consolas" charset="0"/>
                <a:cs typeface="Consolas" charset="0"/>
              </a:rPr>
              <a:t>* context) {</a:t>
            </a:r>
          </a:p>
          <a:p>
            <a:r>
              <a:rPr lang="en-US" sz="2200" b="1" dirty="0">
                <a:latin typeface="Consolas" charset="0"/>
                <a:ea typeface="Consolas" charset="0"/>
                <a:cs typeface="Consolas" charset="0"/>
              </a:rPr>
              <a:t>    </a:t>
            </a:r>
            <a:r>
              <a:rPr lang="en-US" sz="2200" b="1" dirty="0" err="1">
                <a:latin typeface="Consolas" charset="0"/>
                <a:ea typeface="Consolas" charset="0"/>
                <a:cs typeface="Consolas" charset="0"/>
              </a:rPr>
              <a:t>MyContext</a:t>
            </a:r>
            <a:r>
              <a:rPr lang="en-US" sz="2200" b="1" dirty="0">
                <a:latin typeface="Consolas" charset="0"/>
                <a:ea typeface="Consolas" charset="0"/>
                <a:cs typeface="Consolas" charset="0"/>
              </a:rPr>
              <a:t>* c = (</a:t>
            </a:r>
            <a:r>
              <a:rPr lang="en-US" sz="2200" b="1" dirty="0" err="1">
                <a:latin typeface="Consolas" charset="0"/>
                <a:ea typeface="Consolas" charset="0"/>
                <a:cs typeface="Consolas" charset="0"/>
              </a:rPr>
              <a:t>MyContext</a:t>
            </a:r>
            <a:r>
              <a:rPr lang="en-US" sz="2200" b="1" dirty="0">
                <a:latin typeface="Consolas" charset="0"/>
                <a:ea typeface="Consolas" charset="0"/>
                <a:cs typeface="Consolas" charset="0"/>
              </a:rPr>
              <a:t>*)context;</a:t>
            </a:r>
          </a:p>
          <a:p>
            <a:r>
              <a:rPr lang="en-US" sz="2200" b="1" dirty="0">
                <a:latin typeface="Consolas" charset="0"/>
                <a:ea typeface="Consolas" charset="0"/>
                <a:cs typeface="Consolas" charset="0"/>
              </a:rPr>
              <a:t>    </a:t>
            </a:r>
            <a:r>
              <a:rPr lang="en-US" sz="2200" b="1" dirty="0" err="1">
                <a:latin typeface="Consolas" charset="0"/>
                <a:ea typeface="Consolas" charset="0"/>
                <a:cs typeface="Consolas" charset="0"/>
              </a:rPr>
              <a:t>printf</a:t>
            </a:r>
            <a:r>
              <a:rPr lang="en-US" sz="2200" b="1" dirty="0">
                <a:latin typeface="Consolas" charset="0"/>
                <a:ea typeface="Consolas" charset="0"/>
                <a:cs typeface="Consolas" charset="0"/>
              </a:rPr>
              <a:t>(</a:t>
            </a:r>
            <a:r>
              <a:rPr lang="en-US" sz="2200" b="1" dirty="0">
                <a:solidFill>
                  <a:schemeClr val="accent6">
                    <a:lumMod val="75000"/>
                  </a:schemeClr>
                </a:solidFill>
                <a:latin typeface="Consolas" charset="0"/>
                <a:ea typeface="Consolas" charset="0"/>
                <a:cs typeface="Consolas" charset="0"/>
              </a:rPr>
              <a:t>"</a:t>
            </a:r>
            <a:r>
              <a:rPr lang="en-US" sz="2200" b="1" dirty="0" err="1">
                <a:solidFill>
                  <a:schemeClr val="accent6">
                    <a:lumMod val="75000"/>
                  </a:schemeClr>
                </a:solidFill>
                <a:latin typeface="Consolas" charset="0"/>
                <a:ea typeface="Consolas" charset="0"/>
                <a:cs typeface="Consolas" charset="0"/>
              </a:rPr>
              <a:t>wooo</a:t>
            </a:r>
            <a:r>
              <a:rPr lang="en-US" sz="2200" b="1" dirty="0">
                <a:solidFill>
                  <a:schemeClr val="accent6">
                    <a:lumMod val="75000"/>
                  </a:schemeClr>
                </a:solidFill>
                <a:latin typeface="Consolas" charset="0"/>
                <a:ea typeface="Consolas" charset="0"/>
                <a:cs typeface="Consolas" charset="0"/>
              </a:rPr>
              <a:t> %d\n"</a:t>
            </a:r>
            <a:r>
              <a:rPr lang="en-US" sz="2200" b="1" dirty="0">
                <a:latin typeface="Consolas" charset="0"/>
                <a:ea typeface="Consolas" charset="0"/>
                <a:cs typeface="Consolas" charset="0"/>
              </a:rPr>
              <a:t>, c-&gt;x);</a:t>
            </a:r>
          </a:p>
          <a:p>
            <a:r>
              <a:rPr lang="en-US" sz="2200" b="1" dirty="0">
                <a:latin typeface="Consolas" charset="0"/>
                <a:ea typeface="Consolas" charset="0"/>
                <a:cs typeface="Consolas" charset="0"/>
              </a:rPr>
              <a:t>}</a:t>
            </a:r>
          </a:p>
        </p:txBody>
      </p:sp>
      <p:sp>
        <p:nvSpPr>
          <p:cNvPr id="7" name="TextBox 6"/>
          <p:cNvSpPr txBox="1"/>
          <p:nvPr/>
        </p:nvSpPr>
        <p:spPr>
          <a:xfrm>
            <a:off x="1600200" y="3162300"/>
            <a:ext cx="6629400" cy="769441"/>
          </a:xfrm>
          <a:prstGeom prst="rect">
            <a:avLst/>
          </a:prstGeom>
          <a:noFill/>
        </p:spPr>
        <p:txBody>
          <a:bodyPr wrap="square" rtlCol="0">
            <a:spAutoFit/>
          </a:bodyPr>
          <a:lstStyle/>
          <a:p>
            <a:r>
              <a:rPr lang="en-US" sz="2200" b="1" dirty="0" err="1">
                <a:latin typeface="Consolas" charset="0"/>
                <a:ea typeface="Consolas" charset="0"/>
                <a:cs typeface="Consolas" charset="0"/>
              </a:rPr>
              <a:t>MyContext</a:t>
            </a:r>
            <a:r>
              <a:rPr lang="en-US" sz="2200" b="1" dirty="0">
                <a:latin typeface="Consolas" charset="0"/>
                <a:ea typeface="Consolas" charset="0"/>
                <a:cs typeface="Consolas" charset="0"/>
              </a:rPr>
              <a:t> </a:t>
            </a:r>
            <a:r>
              <a:rPr lang="en-US" sz="2200" b="1" dirty="0" err="1">
                <a:latin typeface="Consolas" charset="0"/>
                <a:ea typeface="Consolas" charset="0"/>
                <a:cs typeface="Consolas" charset="0"/>
              </a:rPr>
              <a:t>ctx</a:t>
            </a:r>
            <a:r>
              <a:rPr lang="en-US" sz="2200" b="1" dirty="0">
                <a:latin typeface="Consolas" charset="0"/>
                <a:ea typeface="Consolas" charset="0"/>
                <a:cs typeface="Consolas" charset="0"/>
              </a:rPr>
              <a:t> = {.x = </a:t>
            </a:r>
            <a:r>
              <a:rPr lang="en-US" sz="2200" b="1" dirty="0">
                <a:solidFill>
                  <a:schemeClr val="accent3">
                    <a:lumMod val="75000"/>
                  </a:schemeClr>
                </a:solidFill>
                <a:latin typeface="Consolas" charset="0"/>
                <a:ea typeface="Consolas" charset="0"/>
                <a:cs typeface="Consolas" charset="0"/>
              </a:rPr>
              <a:t>4</a:t>
            </a:r>
            <a:r>
              <a:rPr lang="en-US" sz="2200" b="1" dirty="0">
                <a:latin typeface="Consolas" charset="0"/>
                <a:ea typeface="Consolas" charset="0"/>
                <a:cs typeface="Consolas" charset="0"/>
              </a:rPr>
              <a:t>, .y = </a:t>
            </a:r>
            <a:r>
              <a:rPr lang="en-US" sz="2200" b="1" dirty="0">
                <a:solidFill>
                  <a:schemeClr val="accent3">
                    <a:lumMod val="75000"/>
                  </a:schemeClr>
                </a:solidFill>
                <a:latin typeface="Consolas" charset="0"/>
                <a:ea typeface="Consolas" charset="0"/>
                <a:cs typeface="Consolas" charset="0"/>
              </a:rPr>
              <a:t>5</a:t>
            </a:r>
            <a:r>
              <a:rPr lang="en-US" sz="2200" b="1" dirty="0">
                <a:latin typeface="Consolas" charset="0"/>
                <a:ea typeface="Consolas" charset="0"/>
                <a:cs typeface="Consolas" charset="0"/>
              </a:rPr>
              <a:t>, .z = </a:t>
            </a:r>
            <a:r>
              <a:rPr lang="en-US" sz="2200" b="1" dirty="0">
                <a:solidFill>
                  <a:schemeClr val="accent3">
                    <a:lumMod val="75000"/>
                  </a:schemeClr>
                </a:solidFill>
                <a:latin typeface="Consolas" charset="0"/>
                <a:ea typeface="Consolas" charset="0"/>
                <a:cs typeface="Consolas" charset="0"/>
              </a:rPr>
              <a:t>6</a:t>
            </a:r>
            <a:r>
              <a:rPr lang="en-US" sz="2200" b="1" dirty="0">
                <a:latin typeface="Consolas" charset="0"/>
                <a:ea typeface="Consolas" charset="0"/>
                <a:cs typeface="Consolas" charset="0"/>
              </a:rPr>
              <a:t>};</a:t>
            </a:r>
          </a:p>
          <a:p>
            <a:r>
              <a:rPr lang="en-US" sz="2200" b="1" dirty="0" err="1">
                <a:latin typeface="Consolas" charset="0"/>
                <a:ea typeface="Consolas" charset="0"/>
                <a:cs typeface="Consolas" charset="0"/>
              </a:rPr>
              <a:t>some_function</a:t>
            </a:r>
            <a:r>
              <a:rPr lang="en-US" sz="2200" b="1" dirty="0">
                <a:latin typeface="Consolas" charset="0"/>
                <a:ea typeface="Consolas" charset="0"/>
                <a:cs typeface="Consolas" charset="0"/>
              </a:rPr>
              <a:t>(&amp;</a:t>
            </a:r>
            <a:r>
              <a:rPr lang="en-US" sz="2200" b="1" dirty="0" err="1">
                <a:latin typeface="Consolas" charset="0"/>
                <a:ea typeface="Consolas" charset="0"/>
                <a:cs typeface="Consolas" charset="0"/>
              </a:rPr>
              <a:t>my_callback</a:t>
            </a:r>
            <a:r>
              <a:rPr lang="en-US" sz="2200" b="1" dirty="0">
                <a:latin typeface="Consolas" charset="0"/>
                <a:ea typeface="Consolas" charset="0"/>
                <a:cs typeface="Consolas" charset="0"/>
              </a:rPr>
              <a:t>, &amp;</a:t>
            </a:r>
            <a:r>
              <a:rPr lang="en-US" sz="2200" b="1" dirty="0" err="1">
                <a:latin typeface="Consolas" charset="0"/>
                <a:ea typeface="Consolas" charset="0"/>
                <a:cs typeface="Consolas" charset="0"/>
              </a:rPr>
              <a:t>ctx</a:t>
            </a:r>
            <a:r>
              <a:rPr lang="en-US" sz="2200" b="1" dirty="0">
                <a:latin typeface="Consolas" charset="0"/>
                <a:ea typeface="Consolas" charset="0"/>
                <a:cs typeface="Consolas" charset="0"/>
              </a:rPr>
              <a:t>);</a:t>
            </a:r>
          </a:p>
        </p:txBody>
      </p:sp>
      <p:grpSp>
        <p:nvGrpSpPr>
          <p:cNvPr id="8" name="Group 7"/>
          <p:cNvGrpSpPr/>
          <p:nvPr/>
        </p:nvGrpSpPr>
        <p:grpSpPr>
          <a:xfrm>
            <a:off x="645253" y="3895738"/>
            <a:ext cx="3657600" cy="695890"/>
            <a:chOff x="3200400" y="2735211"/>
            <a:chExt cx="3657600" cy="695890"/>
          </a:xfrm>
        </p:grpSpPr>
        <p:sp>
          <p:nvSpPr>
            <p:cNvPr id="9" name="Left Brace 8"/>
            <p:cNvSpPr/>
            <p:nvPr/>
          </p:nvSpPr>
          <p:spPr>
            <a:xfrm rot="16200000">
              <a:off x="5105400" y="1973210"/>
              <a:ext cx="304800" cy="1828801"/>
            </a:xfrm>
            <a:prstGeom prst="leftBrace">
              <a:avLst>
                <a:gd name="adj1" fmla="val 56039"/>
                <a:gd name="adj2" fmla="val 50000"/>
              </a:avLst>
            </a:prstGeom>
            <a:ln w="38100">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0" name="TextBox 9"/>
            <p:cNvSpPr txBox="1"/>
            <p:nvPr/>
          </p:nvSpPr>
          <p:spPr>
            <a:xfrm>
              <a:off x="3200400" y="3000214"/>
              <a:ext cx="3657600" cy="430887"/>
            </a:xfrm>
            <a:prstGeom prst="rect">
              <a:avLst/>
            </a:prstGeom>
            <a:noFill/>
          </p:spPr>
          <p:txBody>
            <a:bodyPr wrap="square" rtlCol="0">
              <a:spAutoFit/>
            </a:bodyPr>
            <a:lstStyle/>
            <a:p>
              <a:pPr algn="ctr"/>
              <a:r>
                <a:rPr lang="en-US" sz="2200" b="1" dirty="0"/>
                <a:t>this </a:t>
              </a:r>
              <a:r>
                <a:rPr lang="en-US" sz="2200" dirty="0"/>
                <a:t>will call</a:t>
              </a:r>
              <a:r>
                <a:rPr lang="mr-IN" sz="2200" dirty="0"/>
                <a:t>…</a:t>
              </a:r>
              <a:endParaRPr lang="en-US" sz="2200" b="1" dirty="0"/>
            </a:p>
          </p:txBody>
        </p:sp>
      </p:grpSp>
      <p:grpSp>
        <p:nvGrpSpPr>
          <p:cNvPr id="11" name="Group 10"/>
          <p:cNvGrpSpPr/>
          <p:nvPr/>
        </p:nvGrpSpPr>
        <p:grpSpPr>
          <a:xfrm>
            <a:off x="2971800" y="3895738"/>
            <a:ext cx="3657600" cy="695890"/>
            <a:chOff x="3200400" y="2735211"/>
            <a:chExt cx="3657600" cy="695890"/>
          </a:xfrm>
        </p:grpSpPr>
        <p:sp>
          <p:nvSpPr>
            <p:cNvPr id="12" name="Left Brace 11"/>
            <p:cNvSpPr/>
            <p:nvPr/>
          </p:nvSpPr>
          <p:spPr>
            <a:xfrm rot="16200000">
              <a:off x="4914900" y="2163711"/>
              <a:ext cx="228600" cy="1371600"/>
            </a:xfrm>
            <a:prstGeom prst="leftBrace">
              <a:avLst>
                <a:gd name="adj1" fmla="val 56039"/>
                <a:gd name="adj2" fmla="val 50000"/>
              </a:avLst>
            </a:prstGeom>
            <a:ln w="38100">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3" name="TextBox 12"/>
            <p:cNvSpPr txBox="1"/>
            <p:nvPr/>
          </p:nvSpPr>
          <p:spPr>
            <a:xfrm>
              <a:off x="3200400" y="3000214"/>
              <a:ext cx="3657600" cy="430887"/>
            </a:xfrm>
            <a:prstGeom prst="rect">
              <a:avLst/>
            </a:prstGeom>
            <a:noFill/>
          </p:spPr>
          <p:txBody>
            <a:bodyPr wrap="square" rtlCol="0">
              <a:spAutoFit/>
            </a:bodyPr>
            <a:lstStyle/>
            <a:p>
              <a:pPr algn="ctr"/>
              <a:r>
                <a:rPr lang="en-US" sz="2200" b="1" dirty="0"/>
                <a:t>this function, </a:t>
              </a:r>
              <a:r>
                <a:rPr lang="en-US" sz="2200" dirty="0"/>
                <a:t>with</a:t>
              </a:r>
              <a:r>
                <a:rPr lang="mr-IN" sz="2200" dirty="0"/>
                <a:t>…</a:t>
              </a:r>
              <a:endParaRPr lang="en-US" sz="2200" b="1" dirty="0"/>
            </a:p>
          </p:txBody>
        </p:sp>
      </p:grpSp>
      <p:grpSp>
        <p:nvGrpSpPr>
          <p:cNvPr id="14" name="Group 13"/>
          <p:cNvGrpSpPr/>
          <p:nvPr/>
        </p:nvGrpSpPr>
        <p:grpSpPr>
          <a:xfrm>
            <a:off x="5981700" y="3913940"/>
            <a:ext cx="3174590" cy="677687"/>
            <a:chOff x="3426554" y="2717410"/>
            <a:chExt cx="3174590" cy="677687"/>
          </a:xfrm>
        </p:grpSpPr>
        <p:sp>
          <p:nvSpPr>
            <p:cNvPr id="15" name="Left Brace 14"/>
            <p:cNvSpPr/>
            <p:nvPr/>
          </p:nvSpPr>
          <p:spPr>
            <a:xfrm rot="16200000">
              <a:off x="3721405" y="2422559"/>
              <a:ext cx="210398" cy="800100"/>
            </a:xfrm>
            <a:prstGeom prst="leftBrace">
              <a:avLst>
                <a:gd name="adj1" fmla="val 56039"/>
                <a:gd name="adj2" fmla="val 50000"/>
              </a:avLst>
            </a:prstGeom>
            <a:ln w="38100">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6" name="TextBox 15"/>
            <p:cNvSpPr txBox="1"/>
            <p:nvPr/>
          </p:nvSpPr>
          <p:spPr>
            <a:xfrm>
              <a:off x="3588798" y="2964210"/>
              <a:ext cx="3012346" cy="430887"/>
            </a:xfrm>
            <a:prstGeom prst="rect">
              <a:avLst/>
            </a:prstGeom>
            <a:noFill/>
          </p:spPr>
          <p:txBody>
            <a:bodyPr wrap="square" rtlCol="0">
              <a:spAutoFit/>
            </a:bodyPr>
            <a:lstStyle/>
            <a:p>
              <a:r>
                <a:rPr lang="en-US" sz="2200" b="1" dirty="0"/>
                <a:t>this value, </a:t>
              </a:r>
              <a:r>
                <a:rPr lang="en-US" sz="2200" dirty="0"/>
                <a:t>as</a:t>
              </a:r>
              <a:r>
                <a:rPr lang="mr-IN" sz="2200" dirty="0"/>
                <a:t>…</a:t>
              </a:r>
              <a:endParaRPr lang="en-US" sz="2200" b="1" dirty="0"/>
            </a:p>
          </p:txBody>
        </p:sp>
      </p:grpSp>
      <p:grpSp>
        <p:nvGrpSpPr>
          <p:cNvPr id="23" name="Group 22"/>
          <p:cNvGrpSpPr/>
          <p:nvPr/>
        </p:nvGrpSpPr>
        <p:grpSpPr>
          <a:xfrm>
            <a:off x="5029200" y="1699323"/>
            <a:ext cx="4038600" cy="2425016"/>
            <a:chOff x="5029200" y="1699323"/>
            <a:chExt cx="4038600" cy="2425016"/>
          </a:xfrm>
        </p:grpSpPr>
        <p:sp>
          <p:nvSpPr>
            <p:cNvPr id="17" name="TextBox 16"/>
            <p:cNvSpPr txBox="1"/>
            <p:nvPr/>
          </p:nvSpPr>
          <p:spPr>
            <a:xfrm>
              <a:off x="6952027" y="1699323"/>
              <a:ext cx="2115773" cy="430887"/>
            </a:xfrm>
            <a:prstGeom prst="rect">
              <a:avLst/>
            </a:prstGeom>
            <a:noFill/>
          </p:spPr>
          <p:txBody>
            <a:bodyPr wrap="square" rtlCol="0">
              <a:spAutoFit/>
            </a:bodyPr>
            <a:lstStyle/>
            <a:p>
              <a:r>
                <a:rPr lang="en-US" sz="2200" b="1" dirty="0"/>
                <a:t>this argument.</a:t>
              </a:r>
            </a:p>
          </p:txBody>
        </p:sp>
        <p:cxnSp>
          <p:nvCxnSpPr>
            <p:cNvPr id="19" name="Curved Connector 18"/>
            <p:cNvCxnSpPr/>
            <p:nvPr/>
          </p:nvCxnSpPr>
          <p:spPr>
            <a:xfrm rot="10800000">
              <a:off x="5029200" y="1789778"/>
              <a:ext cx="2971800" cy="2334561"/>
            </a:xfrm>
            <a:prstGeom prst="curvedConnector3">
              <a:avLst>
                <a:gd name="adj1" fmla="val -2788"/>
              </a:avLst>
            </a:prstGeom>
            <a:ln w="38100">
              <a:solidFill>
                <a:srgbClr val="FF0000"/>
              </a:solidFill>
              <a:tailEnd type="triangle"/>
            </a:ln>
          </p:spPr>
          <p:style>
            <a:lnRef idx="1">
              <a:schemeClr val="accent1"/>
            </a:lnRef>
            <a:fillRef idx="0">
              <a:schemeClr val="accent1"/>
            </a:fillRef>
            <a:effectRef idx="0">
              <a:schemeClr val="accent1"/>
            </a:effectRef>
            <a:fontRef idx="minor">
              <a:schemeClr val="tx1"/>
            </a:fontRef>
          </p:style>
        </p:cxnSp>
      </p:grpSp>
      <p:grpSp>
        <p:nvGrpSpPr>
          <p:cNvPr id="21" name="Group 20"/>
          <p:cNvGrpSpPr/>
          <p:nvPr/>
        </p:nvGrpSpPr>
        <p:grpSpPr>
          <a:xfrm>
            <a:off x="4495800" y="2628900"/>
            <a:ext cx="1869346" cy="609600"/>
            <a:chOff x="4495800" y="2628900"/>
            <a:chExt cx="1869346" cy="609600"/>
          </a:xfrm>
        </p:grpSpPr>
        <p:cxnSp>
          <p:nvCxnSpPr>
            <p:cNvPr id="20" name="Straight Arrow Connector 19"/>
            <p:cNvCxnSpPr>
              <a:cxnSpLocks/>
            </p:cNvCxnSpPr>
            <p:nvPr/>
          </p:nvCxnSpPr>
          <p:spPr>
            <a:xfrm>
              <a:off x="4495800" y="2628900"/>
              <a:ext cx="0" cy="609600"/>
            </a:xfrm>
            <a:prstGeom prst="straightConnector1">
              <a:avLst/>
            </a:prstGeom>
            <a:ln w="38100">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22" name="TextBox 21"/>
            <p:cNvSpPr txBox="1"/>
            <p:nvPr/>
          </p:nvSpPr>
          <p:spPr>
            <a:xfrm>
              <a:off x="4513628" y="2647598"/>
              <a:ext cx="1851518" cy="523220"/>
            </a:xfrm>
            <a:prstGeom prst="rect">
              <a:avLst/>
            </a:prstGeom>
            <a:noFill/>
          </p:spPr>
          <p:txBody>
            <a:bodyPr wrap="square" rtlCol="0">
              <a:spAutoFit/>
            </a:bodyPr>
            <a:lstStyle/>
            <a:p>
              <a:r>
                <a:rPr lang="en-US" sz="1400" dirty="0"/>
                <a:t>and it will access this variable.</a:t>
              </a:r>
            </a:p>
          </p:txBody>
        </p:sp>
      </p:grpSp>
    </p:spTree>
    <p:extLst>
      <p:ext uri="{BB962C8B-B14F-4D97-AF65-F5344CB8AC3E}">
        <p14:creationId xmlns:p14="http://schemas.microsoft.com/office/powerpoint/2010/main" val="439540105"/>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1"/>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4"/>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23"/>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2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p'thread</a:t>
            </a:r>
            <a:endParaRPr lang="en-US" dirty="0"/>
          </a:p>
        </p:txBody>
      </p:sp>
      <p:sp>
        <p:nvSpPr>
          <p:cNvPr id="3" name="Content Placeholder 2"/>
          <p:cNvSpPr>
            <a:spLocks noGrp="1"/>
          </p:cNvSpPr>
          <p:nvPr>
            <p:ph idx="1"/>
          </p:nvPr>
        </p:nvSpPr>
        <p:spPr>
          <a:xfrm>
            <a:off x="152400" y="495301"/>
            <a:ext cx="8991600" cy="1142999"/>
          </a:xfrm>
        </p:spPr>
        <p:txBody>
          <a:bodyPr/>
          <a:lstStyle/>
          <a:p>
            <a:r>
              <a:rPr lang="en-US" dirty="0"/>
              <a:t>every process is given </a:t>
            </a:r>
            <a:r>
              <a:rPr lang="en-US" b="1" dirty="0"/>
              <a:t>one thread</a:t>
            </a:r>
            <a:r>
              <a:rPr lang="en-US" dirty="0"/>
              <a:t> by default, the </a:t>
            </a:r>
            <a:r>
              <a:rPr lang="en-US" b="1" dirty="0"/>
              <a:t>main thread</a:t>
            </a:r>
            <a:r>
              <a:rPr lang="en-US" dirty="0"/>
              <a:t>.</a:t>
            </a:r>
          </a:p>
          <a:p>
            <a:r>
              <a:rPr lang="en-US" dirty="0"/>
              <a:t>this is the thread that your </a:t>
            </a:r>
            <a:r>
              <a:rPr lang="en-US" b="1" dirty="0">
                <a:latin typeface="Consolas" panose="020B0609020204030204" pitchFamily="49" charset="0"/>
                <a:cs typeface="Consolas" panose="020B0609020204030204" pitchFamily="49" charset="0"/>
              </a:rPr>
              <a:t>main()</a:t>
            </a:r>
            <a:r>
              <a:rPr lang="en-US" b="1" dirty="0"/>
              <a:t> </a:t>
            </a:r>
            <a:r>
              <a:rPr lang="en-US" dirty="0"/>
              <a:t>function runs in.</a:t>
            </a:r>
          </a:p>
          <a:p>
            <a:r>
              <a:rPr lang="en-US" dirty="0"/>
              <a:t>if you want to make more threads</a:t>
            </a:r>
            <a:r>
              <a:rPr lang="mr-IN" dirty="0"/>
              <a:t>…</a:t>
            </a:r>
            <a:endParaRPr lang="en-US" dirty="0"/>
          </a:p>
        </p:txBody>
      </p:sp>
      <p:sp>
        <p:nvSpPr>
          <p:cNvPr id="4" name="Footer Placeholder 3"/>
          <p:cNvSpPr>
            <a:spLocks noGrp="1"/>
          </p:cNvSpPr>
          <p:nvPr>
            <p:ph type="ftr" sz="quarter" idx="11"/>
          </p:nvPr>
        </p:nvSpPr>
        <p:spPr/>
        <p:txBody>
          <a:bodyPr/>
          <a:lstStyle/>
          <a:p>
            <a:r>
              <a:rPr lang="cs-CZ"/>
              <a:t>CS449</a:t>
            </a:r>
            <a:endParaRPr lang="en-US"/>
          </a:p>
        </p:txBody>
      </p:sp>
      <p:sp>
        <p:nvSpPr>
          <p:cNvPr id="5" name="Slide Number Placeholder 4"/>
          <p:cNvSpPr>
            <a:spLocks noGrp="1"/>
          </p:cNvSpPr>
          <p:nvPr>
            <p:ph type="sldNum" sz="quarter" idx="12"/>
          </p:nvPr>
        </p:nvSpPr>
        <p:spPr/>
        <p:txBody>
          <a:bodyPr/>
          <a:lstStyle/>
          <a:p>
            <a:fld id="{3552B95B-556F-44BD-91A5-D80C1B9E2BB3}" type="slidenum">
              <a:rPr lang="en-US" smtClean="0"/>
              <a:pPr/>
              <a:t>6</a:t>
            </a:fld>
            <a:endParaRPr lang="en-US"/>
          </a:p>
        </p:txBody>
      </p:sp>
      <p:grpSp>
        <p:nvGrpSpPr>
          <p:cNvPr id="8" name="Group 7"/>
          <p:cNvGrpSpPr/>
          <p:nvPr/>
        </p:nvGrpSpPr>
        <p:grpSpPr>
          <a:xfrm>
            <a:off x="7121205" y="952500"/>
            <a:ext cx="1676400" cy="2209800"/>
            <a:chOff x="2667000" y="1715560"/>
            <a:chExt cx="1676400" cy="2209800"/>
          </a:xfrm>
        </p:grpSpPr>
        <p:sp>
          <p:nvSpPr>
            <p:cNvPr id="6" name="Rectangle 5"/>
            <p:cNvSpPr/>
            <p:nvPr/>
          </p:nvSpPr>
          <p:spPr>
            <a:xfrm>
              <a:off x="2667000" y="1715560"/>
              <a:ext cx="1676400" cy="2209800"/>
            </a:xfrm>
            <a:prstGeom prst="rect">
              <a:avLst/>
            </a:prstGeom>
            <a:solidFill>
              <a:schemeClr val="accent3">
                <a:lumMod val="75000"/>
              </a:schemeClr>
            </a:solidFill>
            <a:ln>
              <a:noFill/>
            </a:ln>
          </p:spPr>
          <p:style>
            <a:lnRef idx="2">
              <a:schemeClr val="accent4">
                <a:shade val="50000"/>
              </a:schemeClr>
            </a:lnRef>
            <a:fillRef idx="1">
              <a:schemeClr val="accent4"/>
            </a:fillRef>
            <a:effectRef idx="0">
              <a:schemeClr val="accent4"/>
            </a:effectRef>
            <a:fontRef idx="minor">
              <a:schemeClr val="lt1"/>
            </a:fontRef>
          </p:style>
          <p:txBody>
            <a:bodyPr rtlCol="0" anchor="b"/>
            <a:lstStyle/>
            <a:p>
              <a:r>
                <a:rPr lang="en-US" sz="2400" b="1" dirty="0"/>
                <a:t>Process 4</a:t>
              </a:r>
            </a:p>
          </p:txBody>
        </p:sp>
        <p:sp>
          <p:nvSpPr>
            <p:cNvPr id="7" name="Rectangle 6"/>
            <p:cNvSpPr/>
            <p:nvPr/>
          </p:nvSpPr>
          <p:spPr>
            <a:xfrm>
              <a:off x="2856451" y="1881639"/>
              <a:ext cx="1315579" cy="652415"/>
            </a:xfrm>
            <a:prstGeom prst="rect">
              <a:avLst/>
            </a:prstGeom>
            <a:solidFill>
              <a:schemeClr val="accent6"/>
            </a:solidFill>
            <a:ln>
              <a:no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en-US" sz="2000" b="1" dirty="0">
                  <a:solidFill>
                    <a:schemeClr val="tx1"/>
                  </a:solidFill>
                </a:rPr>
                <a:t>Thread 1</a:t>
              </a:r>
            </a:p>
          </p:txBody>
        </p:sp>
      </p:grpSp>
      <p:sp>
        <p:nvSpPr>
          <p:cNvPr id="9" name="Rectangle 8"/>
          <p:cNvSpPr/>
          <p:nvPr/>
        </p:nvSpPr>
        <p:spPr>
          <a:xfrm>
            <a:off x="7301615" y="1900862"/>
            <a:ext cx="1315579" cy="652415"/>
          </a:xfrm>
          <a:prstGeom prst="rect">
            <a:avLst/>
          </a:prstGeom>
          <a:solidFill>
            <a:schemeClr val="accent6"/>
          </a:solidFill>
          <a:ln>
            <a:no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en-US" sz="2000" b="1" dirty="0">
                <a:solidFill>
                  <a:schemeClr val="tx1"/>
                </a:solidFill>
              </a:rPr>
              <a:t>Thread 2</a:t>
            </a:r>
          </a:p>
        </p:txBody>
      </p:sp>
      <p:sp>
        <p:nvSpPr>
          <p:cNvPr id="10" name="TextBox 9"/>
          <p:cNvSpPr txBox="1"/>
          <p:nvPr/>
        </p:nvSpPr>
        <p:spPr>
          <a:xfrm>
            <a:off x="990600" y="2854316"/>
            <a:ext cx="4267200" cy="430887"/>
          </a:xfrm>
          <a:prstGeom prst="rect">
            <a:avLst/>
          </a:prstGeom>
          <a:noFill/>
        </p:spPr>
        <p:txBody>
          <a:bodyPr wrap="square" rtlCol="0">
            <a:spAutoFit/>
          </a:bodyPr>
          <a:lstStyle/>
          <a:p>
            <a:r>
              <a:rPr lang="en-US" sz="2200" b="1" dirty="0">
                <a:solidFill>
                  <a:srgbClr val="FF0000"/>
                </a:solidFill>
                <a:latin typeface="Consolas" charset="0"/>
                <a:ea typeface="Consolas" charset="0"/>
                <a:cs typeface="Consolas" charset="0"/>
              </a:rPr>
              <a:t>#include </a:t>
            </a:r>
            <a:r>
              <a:rPr lang="en-US" sz="2200" b="1" dirty="0">
                <a:solidFill>
                  <a:schemeClr val="accent6">
                    <a:lumMod val="75000"/>
                  </a:schemeClr>
                </a:solidFill>
                <a:latin typeface="Consolas" charset="0"/>
                <a:ea typeface="Consolas" charset="0"/>
                <a:cs typeface="Consolas" charset="0"/>
              </a:rPr>
              <a:t>&lt;</a:t>
            </a:r>
            <a:r>
              <a:rPr lang="en-US" sz="2200" b="1" dirty="0" err="1">
                <a:solidFill>
                  <a:schemeClr val="accent6">
                    <a:lumMod val="75000"/>
                  </a:schemeClr>
                </a:solidFill>
                <a:latin typeface="Consolas" charset="0"/>
                <a:ea typeface="Consolas" charset="0"/>
                <a:cs typeface="Consolas" charset="0"/>
              </a:rPr>
              <a:t>pthread.h</a:t>
            </a:r>
            <a:r>
              <a:rPr lang="en-US" sz="2200" b="1" dirty="0">
                <a:solidFill>
                  <a:schemeClr val="accent6">
                    <a:lumMod val="75000"/>
                  </a:schemeClr>
                </a:solidFill>
                <a:latin typeface="Consolas" charset="0"/>
                <a:ea typeface="Consolas" charset="0"/>
                <a:cs typeface="Consolas" charset="0"/>
              </a:rPr>
              <a:t>&gt;</a:t>
            </a:r>
          </a:p>
        </p:txBody>
      </p:sp>
      <p:sp>
        <p:nvSpPr>
          <p:cNvPr id="11" name="TextBox 10"/>
          <p:cNvSpPr txBox="1"/>
          <p:nvPr/>
        </p:nvSpPr>
        <p:spPr>
          <a:xfrm>
            <a:off x="990600" y="1724646"/>
            <a:ext cx="5257800" cy="430887"/>
          </a:xfrm>
          <a:prstGeom prst="rect">
            <a:avLst/>
          </a:prstGeom>
          <a:noFill/>
        </p:spPr>
        <p:txBody>
          <a:bodyPr wrap="square" rtlCol="0">
            <a:spAutoFit/>
          </a:bodyPr>
          <a:lstStyle/>
          <a:p>
            <a:r>
              <a:rPr lang="en-US" sz="2200" b="1" dirty="0">
                <a:latin typeface="Consolas" charset="0"/>
                <a:ea typeface="Consolas" charset="0"/>
                <a:cs typeface="Consolas" charset="0"/>
              </a:rPr>
              <a:t>$ </a:t>
            </a:r>
            <a:r>
              <a:rPr lang="en-US" sz="2200" b="1" dirty="0" err="1">
                <a:latin typeface="Consolas" charset="0"/>
                <a:ea typeface="Consolas" charset="0"/>
                <a:cs typeface="Consolas" charset="0"/>
              </a:rPr>
              <a:t>gcc</a:t>
            </a:r>
            <a:r>
              <a:rPr lang="en-US" sz="2200" b="1" dirty="0">
                <a:latin typeface="Consolas" charset="0"/>
                <a:ea typeface="Consolas" charset="0"/>
                <a:cs typeface="Consolas" charset="0"/>
              </a:rPr>
              <a:t> </a:t>
            </a:r>
            <a:r>
              <a:rPr lang="mr-IN" sz="2200" b="1" dirty="0">
                <a:latin typeface="Consolas" charset="0"/>
                <a:ea typeface="Consolas" charset="0"/>
                <a:cs typeface="Consolas" charset="0"/>
              </a:rPr>
              <a:t>–</a:t>
            </a:r>
            <a:r>
              <a:rPr lang="en-US" sz="2200" b="1" dirty="0">
                <a:latin typeface="Consolas" charset="0"/>
                <a:ea typeface="Consolas" charset="0"/>
                <a:cs typeface="Consolas" charset="0"/>
              </a:rPr>
              <a:t>o </a:t>
            </a:r>
            <a:r>
              <a:rPr lang="en-US" sz="2200" b="1" dirty="0" err="1">
                <a:latin typeface="Consolas" charset="0"/>
                <a:ea typeface="Consolas" charset="0"/>
                <a:cs typeface="Consolas" charset="0"/>
              </a:rPr>
              <a:t>prog</a:t>
            </a:r>
            <a:r>
              <a:rPr lang="en-US" sz="2200" b="1" dirty="0">
                <a:latin typeface="Consolas" charset="0"/>
                <a:ea typeface="Consolas" charset="0"/>
                <a:cs typeface="Consolas" charset="0"/>
              </a:rPr>
              <a:t> </a:t>
            </a:r>
            <a:r>
              <a:rPr lang="en-US" sz="2200" b="1" dirty="0" err="1">
                <a:latin typeface="Consolas" charset="0"/>
                <a:ea typeface="Consolas" charset="0"/>
                <a:cs typeface="Consolas" charset="0"/>
              </a:rPr>
              <a:t>prog.c</a:t>
            </a:r>
            <a:r>
              <a:rPr lang="en-US" sz="2200" b="1" dirty="0">
                <a:latin typeface="Consolas" charset="0"/>
                <a:ea typeface="Consolas" charset="0"/>
                <a:cs typeface="Consolas" charset="0"/>
              </a:rPr>
              <a:t> -</a:t>
            </a:r>
            <a:r>
              <a:rPr lang="en-US" sz="2200" b="1" dirty="0" err="1">
                <a:latin typeface="Consolas" charset="0"/>
                <a:ea typeface="Consolas" charset="0"/>
                <a:cs typeface="Consolas" charset="0"/>
              </a:rPr>
              <a:t>lpthread</a:t>
            </a:r>
            <a:endParaRPr lang="en-US" sz="2200" b="1" dirty="0">
              <a:latin typeface="Consolas" charset="0"/>
              <a:ea typeface="Consolas" charset="0"/>
              <a:cs typeface="Consolas" charset="0"/>
            </a:endParaRPr>
          </a:p>
        </p:txBody>
      </p:sp>
      <p:grpSp>
        <p:nvGrpSpPr>
          <p:cNvPr id="14" name="Group 13"/>
          <p:cNvGrpSpPr/>
          <p:nvPr/>
        </p:nvGrpSpPr>
        <p:grpSpPr>
          <a:xfrm>
            <a:off x="3200400" y="2122024"/>
            <a:ext cx="3657600" cy="695890"/>
            <a:chOff x="3200400" y="2735211"/>
            <a:chExt cx="3657600" cy="695890"/>
          </a:xfrm>
        </p:grpSpPr>
        <p:sp>
          <p:nvSpPr>
            <p:cNvPr id="12" name="Left Brace 11"/>
            <p:cNvSpPr/>
            <p:nvPr/>
          </p:nvSpPr>
          <p:spPr>
            <a:xfrm rot="16200000">
              <a:off x="4914900" y="2163711"/>
              <a:ext cx="228600" cy="1371600"/>
            </a:xfrm>
            <a:prstGeom prst="leftBrace">
              <a:avLst>
                <a:gd name="adj1" fmla="val 56039"/>
                <a:gd name="adj2" fmla="val 50000"/>
              </a:avLst>
            </a:prstGeom>
            <a:ln w="38100">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3" name="TextBox 12"/>
            <p:cNvSpPr txBox="1"/>
            <p:nvPr/>
          </p:nvSpPr>
          <p:spPr>
            <a:xfrm>
              <a:off x="3200400" y="3000214"/>
              <a:ext cx="3657600" cy="430887"/>
            </a:xfrm>
            <a:prstGeom prst="rect">
              <a:avLst/>
            </a:prstGeom>
            <a:noFill/>
          </p:spPr>
          <p:txBody>
            <a:bodyPr wrap="square" rtlCol="0">
              <a:spAutoFit/>
            </a:bodyPr>
            <a:lstStyle/>
            <a:p>
              <a:pPr algn="ctr"/>
              <a:r>
                <a:rPr lang="en-US" sz="2200" dirty="0"/>
                <a:t>links the </a:t>
              </a:r>
              <a:r>
                <a:rPr lang="en-US" sz="2200" dirty="0" err="1"/>
                <a:t>pthread</a:t>
              </a:r>
              <a:r>
                <a:rPr lang="en-US" sz="2200" dirty="0"/>
                <a:t> library in</a:t>
              </a:r>
            </a:p>
          </p:txBody>
        </p:sp>
      </p:grpSp>
      <p:sp>
        <p:nvSpPr>
          <p:cNvPr id="15" name="TextBox 14"/>
          <p:cNvSpPr txBox="1"/>
          <p:nvPr/>
        </p:nvSpPr>
        <p:spPr>
          <a:xfrm>
            <a:off x="990600" y="3392905"/>
            <a:ext cx="4267200" cy="430887"/>
          </a:xfrm>
          <a:prstGeom prst="rect">
            <a:avLst/>
          </a:prstGeom>
          <a:noFill/>
        </p:spPr>
        <p:txBody>
          <a:bodyPr wrap="square" rtlCol="0">
            <a:spAutoFit/>
          </a:bodyPr>
          <a:lstStyle/>
          <a:p>
            <a:r>
              <a:rPr lang="en-US" sz="2200" b="1" dirty="0" err="1">
                <a:latin typeface="Consolas" charset="0"/>
                <a:ea typeface="Consolas" charset="0"/>
                <a:cs typeface="Consolas" charset="0"/>
              </a:rPr>
              <a:t>pthread_create</a:t>
            </a:r>
            <a:r>
              <a:rPr lang="en-US" sz="2200" b="1" dirty="0">
                <a:latin typeface="Consolas" charset="0"/>
                <a:ea typeface="Consolas" charset="0"/>
                <a:cs typeface="Consolas" charset="0"/>
              </a:rPr>
              <a:t>(...);</a:t>
            </a:r>
          </a:p>
        </p:txBody>
      </p:sp>
      <p:sp>
        <p:nvSpPr>
          <p:cNvPr id="16" name="TextBox 15"/>
          <p:cNvSpPr txBox="1"/>
          <p:nvPr/>
        </p:nvSpPr>
        <p:spPr>
          <a:xfrm>
            <a:off x="3886200" y="3768542"/>
            <a:ext cx="3657600" cy="430887"/>
          </a:xfrm>
          <a:prstGeom prst="rect">
            <a:avLst/>
          </a:prstGeom>
          <a:noFill/>
        </p:spPr>
        <p:txBody>
          <a:bodyPr wrap="square" rtlCol="0">
            <a:spAutoFit/>
          </a:bodyPr>
          <a:lstStyle/>
          <a:p>
            <a:pPr algn="ctr"/>
            <a:r>
              <a:rPr lang="en-US" sz="2200" dirty="0"/>
              <a:t>and that's it!</a:t>
            </a:r>
          </a:p>
        </p:txBody>
      </p:sp>
    </p:spTree>
    <p:extLst>
      <p:ext uri="{BB962C8B-B14F-4D97-AF65-F5344CB8AC3E}">
        <p14:creationId xmlns:p14="http://schemas.microsoft.com/office/powerpoint/2010/main" val="1240959167"/>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5"/>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6"/>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10" grpId="0"/>
      <p:bldP spid="11" grpId="0"/>
      <p:bldP spid="15" grpId="0"/>
      <p:bldP spid="16"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Making a </a:t>
            </a:r>
            <a:r>
              <a:rPr lang="en-US" dirty="0" err="1"/>
              <a:t>pthread</a:t>
            </a:r>
            <a:endParaRPr lang="en-US" dirty="0"/>
          </a:p>
        </p:txBody>
      </p:sp>
      <p:sp>
        <p:nvSpPr>
          <p:cNvPr id="3" name="Content Placeholder 2"/>
          <p:cNvSpPr>
            <a:spLocks noGrp="1"/>
          </p:cNvSpPr>
          <p:nvPr>
            <p:ph idx="1"/>
          </p:nvPr>
        </p:nvSpPr>
        <p:spPr>
          <a:xfrm>
            <a:off x="152400" y="495301"/>
            <a:ext cx="8991600" cy="498689"/>
          </a:xfrm>
        </p:spPr>
        <p:txBody>
          <a:bodyPr/>
          <a:lstStyle/>
          <a:p>
            <a:r>
              <a:rPr lang="en-US"/>
              <a:t>each thread has its own "main" function (which need not be "main")</a:t>
            </a:r>
            <a:endParaRPr lang="en-US" b="1" dirty="0">
              <a:latin typeface="Consolas" charset="0"/>
              <a:ea typeface="Consolas" charset="0"/>
              <a:cs typeface="Consolas" charset="0"/>
            </a:endParaRPr>
          </a:p>
        </p:txBody>
      </p:sp>
      <p:sp>
        <p:nvSpPr>
          <p:cNvPr id="4" name="Footer Placeholder 3"/>
          <p:cNvSpPr>
            <a:spLocks noGrp="1"/>
          </p:cNvSpPr>
          <p:nvPr>
            <p:ph type="ftr" sz="quarter" idx="11"/>
          </p:nvPr>
        </p:nvSpPr>
        <p:spPr/>
        <p:txBody>
          <a:bodyPr/>
          <a:lstStyle/>
          <a:p>
            <a:r>
              <a:rPr lang="cs-CZ"/>
              <a:t>CS449</a:t>
            </a:r>
            <a:endParaRPr lang="en-US"/>
          </a:p>
        </p:txBody>
      </p:sp>
      <p:sp>
        <p:nvSpPr>
          <p:cNvPr id="5" name="Slide Number Placeholder 4"/>
          <p:cNvSpPr>
            <a:spLocks noGrp="1"/>
          </p:cNvSpPr>
          <p:nvPr>
            <p:ph type="sldNum" sz="quarter" idx="12"/>
          </p:nvPr>
        </p:nvSpPr>
        <p:spPr/>
        <p:txBody>
          <a:bodyPr/>
          <a:lstStyle/>
          <a:p>
            <a:fld id="{3552B95B-556F-44BD-91A5-D80C1B9E2BB3}" type="slidenum">
              <a:rPr lang="en-US" smtClean="0"/>
              <a:pPr/>
              <a:t>7</a:t>
            </a:fld>
            <a:endParaRPr lang="en-US"/>
          </a:p>
        </p:txBody>
      </p:sp>
      <p:sp>
        <p:nvSpPr>
          <p:cNvPr id="7" name="TextBox 6"/>
          <p:cNvSpPr txBox="1"/>
          <p:nvPr/>
        </p:nvSpPr>
        <p:spPr>
          <a:xfrm>
            <a:off x="304800" y="1030392"/>
            <a:ext cx="8534400" cy="430887"/>
          </a:xfrm>
          <a:prstGeom prst="rect">
            <a:avLst/>
          </a:prstGeom>
          <a:noFill/>
        </p:spPr>
        <p:txBody>
          <a:bodyPr wrap="square" rtlCol="0">
            <a:spAutoFit/>
          </a:bodyPr>
          <a:lstStyle/>
          <a:p>
            <a:r>
              <a:rPr lang="en-US" sz="2200" b="1" dirty="0" err="1">
                <a:latin typeface="Consolas" charset="0"/>
                <a:ea typeface="Consolas" charset="0"/>
                <a:cs typeface="Consolas" charset="0"/>
              </a:rPr>
              <a:t>pthread_create</a:t>
            </a:r>
            <a:r>
              <a:rPr lang="en-US" sz="2200" b="1" dirty="0">
                <a:latin typeface="Consolas" charset="0"/>
                <a:ea typeface="Consolas" charset="0"/>
                <a:cs typeface="Consolas" charset="0"/>
              </a:rPr>
              <a:t>(&amp;</a:t>
            </a:r>
            <a:r>
              <a:rPr lang="en-US" sz="2200" b="1" dirty="0" err="1">
                <a:latin typeface="Consolas" charset="0"/>
                <a:ea typeface="Consolas" charset="0"/>
                <a:cs typeface="Consolas" charset="0"/>
              </a:rPr>
              <a:t>tid</a:t>
            </a:r>
            <a:r>
              <a:rPr lang="en-US" sz="2200" b="1" dirty="0">
                <a:latin typeface="Consolas" charset="0"/>
                <a:ea typeface="Consolas" charset="0"/>
                <a:cs typeface="Consolas" charset="0"/>
              </a:rPr>
              <a:t>, </a:t>
            </a:r>
            <a:r>
              <a:rPr lang="en-US" sz="2200" b="1" dirty="0">
                <a:solidFill>
                  <a:srgbClr val="FF0000"/>
                </a:solidFill>
                <a:latin typeface="Consolas" charset="0"/>
                <a:ea typeface="Consolas" charset="0"/>
                <a:cs typeface="Consolas" charset="0"/>
              </a:rPr>
              <a:t>NULL</a:t>
            </a:r>
            <a:r>
              <a:rPr lang="en-US" sz="2200" b="1" dirty="0">
                <a:latin typeface="Consolas" charset="0"/>
                <a:ea typeface="Consolas" charset="0"/>
                <a:cs typeface="Consolas" charset="0"/>
              </a:rPr>
              <a:t>, &amp;</a:t>
            </a:r>
            <a:r>
              <a:rPr lang="en-US" sz="2200" b="1" dirty="0" err="1">
                <a:latin typeface="Consolas" charset="0"/>
                <a:ea typeface="Consolas" charset="0"/>
                <a:cs typeface="Consolas" charset="0"/>
              </a:rPr>
              <a:t>thread_main</a:t>
            </a:r>
            <a:r>
              <a:rPr lang="en-US" sz="2200" b="1" dirty="0">
                <a:latin typeface="Consolas" charset="0"/>
                <a:ea typeface="Consolas" charset="0"/>
                <a:cs typeface="Consolas" charset="0"/>
              </a:rPr>
              <a:t>, &amp;</a:t>
            </a:r>
            <a:r>
              <a:rPr lang="en-US" sz="2200" b="1" dirty="0" err="1">
                <a:latin typeface="Consolas" charset="0"/>
                <a:ea typeface="Consolas" charset="0"/>
                <a:cs typeface="Consolas" charset="0"/>
              </a:rPr>
              <a:t>ctx</a:t>
            </a:r>
            <a:r>
              <a:rPr lang="en-US" sz="2200" b="1" dirty="0">
                <a:latin typeface="Consolas" charset="0"/>
                <a:ea typeface="Consolas" charset="0"/>
                <a:cs typeface="Consolas" charset="0"/>
              </a:rPr>
              <a:t>);</a:t>
            </a:r>
          </a:p>
        </p:txBody>
      </p:sp>
      <p:grpSp>
        <p:nvGrpSpPr>
          <p:cNvPr id="8" name="Group 7"/>
          <p:cNvGrpSpPr/>
          <p:nvPr/>
        </p:nvGrpSpPr>
        <p:grpSpPr>
          <a:xfrm>
            <a:off x="4292508" y="1514831"/>
            <a:ext cx="2336892" cy="1372999"/>
            <a:chOff x="3860754" y="2735211"/>
            <a:chExt cx="2336892" cy="1372999"/>
          </a:xfrm>
        </p:grpSpPr>
        <p:sp>
          <p:nvSpPr>
            <p:cNvPr id="9" name="Left Brace 8"/>
            <p:cNvSpPr/>
            <p:nvPr/>
          </p:nvSpPr>
          <p:spPr>
            <a:xfrm rot="16200000">
              <a:off x="4953000" y="1897011"/>
              <a:ext cx="228600" cy="1905000"/>
            </a:xfrm>
            <a:prstGeom prst="leftBrace">
              <a:avLst>
                <a:gd name="adj1" fmla="val 56039"/>
                <a:gd name="adj2" fmla="val 50000"/>
              </a:avLst>
            </a:prstGeom>
            <a:ln w="38100">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0" name="TextBox 9"/>
            <p:cNvSpPr txBox="1"/>
            <p:nvPr/>
          </p:nvSpPr>
          <p:spPr>
            <a:xfrm>
              <a:off x="3860754" y="3000214"/>
              <a:ext cx="2336892" cy="1107996"/>
            </a:xfrm>
            <a:prstGeom prst="rect">
              <a:avLst/>
            </a:prstGeom>
            <a:noFill/>
          </p:spPr>
          <p:txBody>
            <a:bodyPr wrap="square" rtlCol="0">
              <a:spAutoFit/>
            </a:bodyPr>
            <a:lstStyle/>
            <a:p>
              <a:pPr algn="ctr"/>
              <a:r>
                <a:rPr lang="en-US" sz="2200" dirty="0"/>
                <a:t>address of the thread's main function.</a:t>
              </a:r>
            </a:p>
          </p:txBody>
        </p:sp>
      </p:grpSp>
      <p:grpSp>
        <p:nvGrpSpPr>
          <p:cNvPr id="11" name="Group 10"/>
          <p:cNvGrpSpPr/>
          <p:nvPr/>
        </p:nvGrpSpPr>
        <p:grpSpPr>
          <a:xfrm>
            <a:off x="6781800" y="1483999"/>
            <a:ext cx="2247438" cy="1368786"/>
            <a:chOff x="4552719" y="2735211"/>
            <a:chExt cx="2247438" cy="1368786"/>
          </a:xfrm>
        </p:grpSpPr>
        <p:sp>
          <p:nvSpPr>
            <p:cNvPr id="12" name="Left Brace 11"/>
            <p:cNvSpPr/>
            <p:nvPr/>
          </p:nvSpPr>
          <p:spPr>
            <a:xfrm rot="16200000">
              <a:off x="4781319" y="2506611"/>
              <a:ext cx="228600" cy="685800"/>
            </a:xfrm>
            <a:prstGeom prst="leftBrace">
              <a:avLst>
                <a:gd name="adj1" fmla="val 56039"/>
                <a:gd name="adj2" fmla="val 50000"/>
              </a:avLst>
            </a:prstGeom>
            <a:ln w="38100">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3" name="TextBox 12"/>
            <p:cNvSpPr txBox="1"/>
            <p:nvPr/>
          </p:nvSpPr>
          <p:spPr>
            <a:xfrm>
              <a:off x="4552719" y="2996001"/>
              <a:ext cx="2247438" cy="1107996"/>
            </a:xfrm>
            <a:prstGeom prst="rect">
              <a:avLst/>
            </a:prstGeom>
            <a:noFill/>
          </p:spPr>
          <p:txBody>
            <a:bodyPr wrap="square" rtlCol="0">
              <a:spAutoFit/>
            </a:bodyPr>
            <a:lstStyle/>
            <a:p>
              <a:pPr algn="ctr"/>
              <a:r>
                <a:rPr lang="en-US" sz="2200" dirty="0"/>
                <a:t>context passed to the thread's main function.</a:t>
              </a:r>
            </a:p>
          </p:txBody>
        </p:sp>
      </p:grpSp>
      <p:grpSp>
        <p:nvGrpSpPr>
          <p:cNvPr id="20" name="Group 19"/>
          <p:cNvGrpSpPr/>
          <p:nvPr/>
        </p:nvGrpSpPr>
        <p:grpSpPr>
          <a:xfrm>
            <a:off x="2299116" y="1591467"/>
            <a:ext cx="3275676" cy="2066427"/>
            <a:chOff x="4801524" y="546880"/>
            <a:chExt cx="3275676" cy="2066427"/>
          </a:xfrm>
        </p:grpSpPr>
        <p:cxnSp>
          <p:nvCxnSpPr>
            <p:cNvPr id="21" name="Straight Arrow Connector 20"/>
            <p:cNvCxnSpPr/>
            <p:nvPr/>
          </p:nvCxnSpPr>
          <p:spPr>
            <a:xfrm flipV="1">
              <a:off x="6439362" y="546880"/>
              <a:ext cx="0" cy="1512118"/>
            </a:xfrm>
            <a:prstGeom prst="straightConnector1">
              <a:avLst/>
            </a:prstGeom>
            <a:ln w="38100">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22" name="TextBox 21"/>
            <p:cNvSpPr txBox="1"/>
            <p:nvPr/>
          </p:nvSpPr>
          <p:spPr>
            <a:xfrm>
              <a:off x="4801524" y="2028532"/>
              <a:ext cx="3275676" cy="584775"/>
            </a:xfrm>
            <a:prstGeom prst="rect">
              <a:avLst/>
            </a:prstGeom>
            <a:noFill/>
          </p:spPr>
          <p:txBody>
            <a:bodyPr wrap="square" rtlCol="0">
              <a:spAutoFit/>
            </a:bodyPr>
            <a:lstStyle/>
            <a:p>
              <a:pPr algn="ctr"/>
              <a:r>
                <a:rPr lang="en-US" sz="1600" dirty="0"/>
                <a:t>(this is for extra creation options; you can often leave it NULL.)</a:t>
              </a:r>
            </a:p>
          </p:txBody>
        </p:sp>
      </p:grpSp>
      <p:sp>
        <p:nvSpPr>
          <p:cNvPr id="26" name="TextBox 25"/>
          <p:cNvSpPr txBox="1"/>
          <p:nvPr/>
        </p:nvSpPr>
        <p:spPr>
          <a:xfrm>
            <a:off x="4237484" y="3850410"/>
            <a:ext cx="4906516" cy="1446550"/>
          </a:xfrm>
          <a:prstGeom prst="rect">
            <a:avLst/>
          </a:prstGeom>
          <a:noFill/>
        </p:spPr>
        <p:txBody>
          <a:bodyPr wrap="square" rtlCol="0">
            <a:spAutoFit/>
          </a:bodyPr>
          <a:lstStyle/>
          <a:p>
            <a:r>
              <a:rPr lang="en-US" sz="2200" b="1" dirty="0">
                <a:solidFill>
                  <a:srgbClr val="FF0000"/>
                </a:solidFill>
                <a:latin typeface="Consolas" charset="0"/>
                <a:ea typeface="Consolas" charset="0"/>
                <a:cs typeface="Consolas" charset="0"/>
              </a:rPr>
              <a:t>void</a:t>
            </a:r>
            <a:r>
              <a:rPr lang="en-US" sz="2200" b="1" dirty="0">
                <a:latin typeface="Consolas" charset="0"/>
                <a:ea typeface="Consolas" charset="0"/>
                <a:cs typeface="Consolas" charset="0"/>
              </a:rPr>
              <a:t>* </a:t>
            </a:r>
            <a:r>
              <a:rPr lang="en-US" sz="2200" b="1" dirty="0" err="1">
                <a:latin typeface="Consolas" charset="0"/>
                <a:ea typeface="Consolas" charset="0"/>
                <a:cs typeface="Consolas" charset="0"/>
              </a:rPr>
              <a:t>thread_main</a:t>
            </a:r>
            <a:r>
              <a:rPr lang="en-US" sz="2200" b="1" dirty="0">
                <a:latin typeface="Consolas" charset="0"/>
                <a:ea typeface="Consolas" charset="0"/>
                <a:cs typeface="Consolas" charset="0"/>
              </a:rPr>
              <a:t>(</a:t>
            </a:r>
            <a:r>
              <a:rPr lang="en-US" sz="2200" b="1" dirty="0">
                <a:solidFill>
                  <a:srgbClr val="FF0000"/>
                </a:solidFill>
                <a:latin typeface="Consolas" charset="0"/>
                <a:ea typeface="Consolas" charset="0"/>
                <a:cs typeface="Consolas" charset="0"/>
              </a:rPr>
              <a:t>void</a:t>
            </a:r>
            <a:r>
              <a:rPr lang="en-US" sz="2200" b="1" dirty="0">
                <a:latin typeface="Consolas" charset="0"/>
                <a:ea typeface="Consolas" charset="0"/>
                <a:cs typeface="Consolas" charset="0"/>
              </a:rPr>
              <a:t>* </a:t>
            </a:r>
            <a:r>
              <a:rPr lang="en-US" sz="2200" b="1" dirty="0" err="1">
                <a:latin typeface="Consolas" charset="0"/>
                <a:ea typeface="Consolas" charset="0"/>
                <a:cs typeface="Consolas" charset="0"/>
              </a:rPr>
              <a:t>ctx</a:t>
            </a:r>
            <a:r>
              <a:rPr lang="en-US" sz="2200" b="1" dirty="0">
                <a:latin typeface="Consolas" charset="0"/>
                <a:ea typeface="Consolas" charset="0"/>
                <a:cs typeface="Consolas" charset="0"/>
              </a:rPr>
              <a:t>) {</a:t>
            </a:r>
          </a:p>
          <a:p>
            <a:r>
              <a:rPr lang="en-US" sz="2200" b="1" dirty="0">
                <a:latin typeface="Consolas" charset="0"/>
                <a:ea typeface="Consolas" charset="0"/>
                <a:cs typeface="Consolas" charset="0"/>
              </a:rPr>
              <a:t>    ...</a:t>
            </a:r>
          </a:p>
          <a:p>
            <a:r>
              <a:rPr lang="en-US" sz="2200" b="1" dirty="0">
                <a:latin typeface="Consolas" charset="0"/>
                <a:ea typeface="Consolas" charset="0"/>
                <a:cs typeface="Consolas" charset="0"/>
              </a:rPr>
              <a:t>    </a:t>
            </a:r>
            <a:r>
              <a:rPr lang="en-US" sz="2200" b="1" dirty="0">
                <a:solidFill>
                  <a:srgbClr val="FF0000"/>
                </a:solidFill>
                <a:latin typeface="Consolas" charset="0"/>
                <a:ea typeface="Consolas" charset="0"/>
                <a:cs typeface="Consolas" charset="0"/>
              </a:rPr>
              <a:t>return NULL</a:t>
            </a:r>
            <a:r>
              <a:rPr lang="en-US" sz="2200" b="1" dirty="0">
                <a:latin typeface="Consolas" charset="0"/>
                <a:ea typeface="Consolas" charset="0"/>
                <a:cs typeface="Consolas" charset="0"/>
              </a:rPr>
              <a:t>;</a:t>
            </a:r>
          </a:p>
          <a:p>
            <a:r>
              <a:rPr lang="en-US" sz="2200" b="1" dirty="0">
                <a:latin typeface="Consolas" charset="0"/>
                <a:ea typeface="Consolas" charset="0"/>
                <a:cs typeface="Consolas" charset="0"/>
              </a:rPr>
              <a:t>}</a:t>
            </a:r>
          </a:p>
        </p:txBody>
      </p:sp>
      <p:sp>
        <p:nvSpPr>
          <p:cNvPr id="27" name="TextBox 26"/>
          <p:cNvSpPr txBox="1"/>
          <p:nvPr/>
        </p:nvSpPr>
        <p:spPr>
          <a:xfrm>
            <a:off x="457200" y="3664907"/>
            <a:ext cx="3955409" cy="769441"/>
          </a:xfrm>
          <a:prstGeom prst="rect">
            <a:avLst/>
          </a:prstGeom>
          <a:noFill/>
        </p:spPr>
        <p:txBody>
          <a:bodyPr wrap="square" rtlCol="0">
            <a:spAutoFit/>
          </a:bodyPr>
          <a:lstStyle/>
          <a:p>
            <a:pPr algn="ctr"/>
            <a:r>
              <a:rPr lang="en-US" sz="2200" dirty="0"/>
              <a:t>and now, on a brand new thread, </a:t>
            </a:r>
            <a:r>
              <a:rPr lang="en-US" sz="2200"/>
              <a:t>this function is called:</a:t>
            </a:r>
            <a:endParaRPr lang="en-US" sz="2200" dirty="0"/>
          </a:p>
        </p:txBody>
      </p:sp>
      <p:grpSp>
        <p:nvGrpSpPr>
          <p:cNvPr id="28" name="Group 27"/>
          <p:cNvGrpSpPr/>
          <p:nvPr/>
        </p:nvGrpSpPr>
        <p:grpSpPr>
          <a:xfrm>
            <a:off x="292566" y="1533530"/>
            <a:ext cx="3275676" cy="1606644"/>
            <a:chOff x="4196660" y="514374"/>
            <a:chExt cx="3275676" cy="1606644"/>
          </a:xfrm>
        </p:grpSpPr>
        <p:cxnSp>
          <p:nvCxnSpPr>
            <p:cNvPr id="29" name="Straight Arrow Connector 28"/>
            <p:cNvCxnSpPr/>
            <p:nvPr/>
          </p:nvCxnSpPr>
          <p:spPr>
            <a:xfrm flipV="1">
              <a:off x="6418694" y="514374"/>
              <a:ext cx="533400" cy="889539"/>
            </a:xfrm>
            <a:prstGeom prst="straightConnector1">
              <a:avLst/>
            </a:prstGeom>
            <a:ln w="38100">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30" name="TextBox 29"/>
            <p:cNvSpPr txBox="1"/>
            <p:nvPr/>
          </p:nvSpPr>
          <p:spPr>
            <a:xfrm>
              <a:off x="4196660" y="1351577"/>
              <a:ext cx="3275676" cy="769441"/>
            </a:xfrm>
            <a:prstGeom prst="rect">
              <a:avLst/>
            </a:prstGeom>
            <a:noFill/>
          </p:spPr>
          <p:txBody>
            <a:bodyPr wrap="square" rtlCol="0">
              <a:spAutoFit/>
            </a:bodyPr>
            <a:lstStyle/>
            <a:p>
              <a:pPr algn="ctr"/>
              <a:r>
                <a:rPr lang="en-US" sz="2200" dirty="0"/>
                <a:t>if successful, set to the new thread's ID (</a:t>
              </a:r>
              <a:r>
                <a:rPr lang="en-US" sz="2200" dirty="0" err="1"/>
                <a:t>tid</a:t>
              </a:r>
              <a:r>
                <a:rPr lang="en-US" sz="2200" dirty="0"/>
                <a:t>).</a:t>
              </a:r>
            </a:p>
          </p:txBody>
        </p:sp>
      </p:grpSp>
    </p:spTree>
    <p:extLst>
      <p:ext uri="{BB962C8B-B14F-4D97-AF65-F5344CB8AC3E}">
        <p14:creationId xmlns:p14="http://schemas.microsoft.com/office/powerpoint/2010/main" val="1181862624"/>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1"/>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0"/>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26"/>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2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26" grpId="0"/>
      <p:bldP spid="27"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Wait a second</a:t>
            </a:r>
          </a:p>
        </p:txBody>
      </p:sp>
      <p:sp>
        <p:nvSpPr>
          <p:cNvPr id="3" name="Content Placeholder 2"/>
          <p:cNvSpPr>
            <a:spLocks noGrp="1"/>
          </p:cNvSpPr>
          <p:nvPr>
            <p:ph idx="1"/>
          </p:nvPr>
        </p:nvSpPr>
        <p:spPr>
          <a:xfrm>
            <a:off x="152400" y="495301"/>
            <a:ext cx="8991600" cy="1447799"/>
          </a:xfrm>
        </p:spPr>
        <p:txBody>
          <a:bodyPr/>
          <a:lstStyle/>
          <a:p>
            <a:r>
              <a:rPr lang="en-US" dirty="0"/>
              <a:t>if we run </a:t>
            </a:r>
            <a:r>
              <a:rPr lang="en-US" b="1" dirty="0"/>
              <a:t>20_thread_test.c</a:t>
            </a:r>
            <a:r>
              <a:rPr lang="en-US" dirty="0"/>
              <a:t>, something weird happens.</a:t>
            </a:r>
          </a:p>
          <a:p>
            <a:pPr lvl="1"/>
            <a:r>
              <a:rPr lang="en-US" dirty="0"/>
              <a:t>sometimes the threads don't all print</a:t>
            </a:r>
            <a:r>
              <a:rPr lang="mr-IN" dirty="0"/>
              <a:t>…</a:t>
            </a:r>
            <a:r>
              <a:rPr lang="en-US" dirty="0"/>
              <a:t> sometimes they print </a:t>
            </a:r>
            <a:r>
              <a:rPr lang="en-US" i="1" dirty="0"/>
              <a:t>twice</a:t>
            </a:r>
            <a:r>
              <a:rPr lang="mr-IN" i="1" dirty="0"/>
              <a:t>…</a:t>
            </a:r>
            <a:r>
              <a:rPr lang="en-US" i="1" dirty="0"/>
              <a:t> </a:t>
            </a:r>
            <a:r>
              <a:rPr lang="en-US" dirty="0"/>
              <a:t>sometimes the output is truncated</a:t>
            </a:r>
            <a:r>
              <a:rPr lang="mr-IN" dirty="0"/>
              <a:t>…</a:t>
            </a:r>
            <a:endParaRPr lang="en-US" dirty="0"/>
          </a:p>
        </p:txBody>
      </p:sp>
      <p:sp>
        <p:nvSpPr>
          <p:cNvPr id="4" name="Footer Placeholder 3"/>
          <p:cNvSpPr>
            <a:spLocks noGrp="1"/>
          </p:cNvSpPr>
          <p:nvPr>
            <p:ph type="ftr" sz="quarter" idx="11"/>
          </p:nvPr>
        </p:nvSpPr>
        <p:spPr/>
        <p:txBody>
          <a:bodyPr/>
          <a:lstStyle/>
          <a:p>
            <a:r>
              <a:rPr lang="cs-CZ"/>
              <a:t>CS449</a:t>
            </a:r>
            <a:endParaRPr lang="en-US"/>
          </a:p>
        </p:txBody>
      </p:sp>
      <p:sp>
        <p:nvSpPr>
          <p:cNvPr id="5" name="Slide Number Placeholder 4"/>
          <p:cNvSpPr>
            <a:spLocks noGrp="1"/>
          </p:cNvSpPr>
          <p:nvPr>
            <p:ph type="sldNum" sz="quarter" idx="12"/>
          </p:nvPr>
        </p:nvSpPr>
        <p:spPr/>
        <p:txBody>
          <a:bodyPr/>
          <a:lstStyle/>
          <a:p>
            <a:fld id="{3552B95B-556F-44BD-91A5-D80C1B9E2BB3}" type="slidenum">
              <a:rPr lang="en-US" smtClean="0"/>
              <a:pPr/>
              <a:t>8</a:t>
            </a:fld>
            <a:endParaRPr lang="en-US"/>
          </a:p>
        </p:txBody>
      </p:sp>
      <p:sp>
        <p:nvSpPr>
          <p:cNvPr id="6" name="Rectangle 5"/>
          <p:cNvSpPr/>
          <p:nvPr/>
        </p:nvSpPr>
        <p:spPr>
          <a:xfrm>
            <a:off x="6477000" y="1939954"/>
            <a:ext cx="2225185" cy="460346"/>
          </a:xfrm>
          <a:prstGeom prst="rect">
            <a:avLst/>
          </a:prstGeom>
          <a:solidFill>
            <a:schemeClr val="accent6"/>
          </a:solidFill>
          <a:ln>
            <a:noFill/>
          </a:ln>
        </p:spPr>
        <p:style>
          <a:lnRef idx="2">
            <a:schemeClr val="accent3">
              <a:shade val="50000"/>
            </a:schemeClr>
          </a:lnRef>
          <a:fillRef idx="1">
            <a:schemeClr val="accent3"/>
          </a:fillRef>
          <a:effectRef idx="0">
            <a:schemeClr val="accent3"/>
          </a:effectRef>
          <a:fontRef idx="minor">
            <a:schemeClr val="lt1"/>
          </a:fontRef>
        </p:style>
        <p:txBody>
          <a:bodyPr rtlCol="0" anchor="b"/>
          <a:lstStyle/>
          <a:p>
            <a:r>
              <a:rPr lang="en-US" sz="2400" b="1" dirty="0">
                <a:solidFill>
                  <a:schemeClr val="tx1"/>
                </a:solidFill>
              </a:rPr>
              <a:t>T1 (main)</a:t>
            </a:r>
          </a:p>
        </p:txBody>
      </p:sp>
      <p:sp>
        <p:nvSpPr>
          <p:cNvPr id="7" name="Rectangle 6"/>
          <p:cNvSpPr/>
          <p:nvPr/>
        </p:nvSpPr>
        <p:spPr>
          <a:xfrm>
            <a:off x="6477000" y="2558037"/>
            <a:ext cx="2225185" cy="461407"/>
          </a:xfrm>
          <a:prstGeom prst="rect">
            <a:avLst/>
          </a:prstGeom>
          <a:solidFill>
            <a:schemeClr val="accent6"/>
          </a:solidFill>
          <a:ln>
            <a:noFill/>
          </a:ln>
        </p:spPr>
        <p:style>
          <a:lnRef idx="2">
            <a:schemeClr val="accent3">
              <a:shade val="50000"/>
            </a:schemeClr>
          </a:lnRef>
          <a:fillRef idx="1">
            <a:schemeClr val="accent3"/>
          </a:fillRef>
          <a:effectRef idx="0">
            <a:schemeClr val="accent3"/>
          </a:effectRef>
          <a:fontRef idx="minor">
            <a:schemeClr val="lt1"/>
          </a:fontRef>
        </p:style>
        <p:txBody>
          <a:bodyPr rtlCol="0" anchor="b"/>
          <a:lstStyle/>
          <a:p>
            <a:r>
              <a:rPr lang="en-US" sz="2400" b="1" dirty="0">
                <a:solidFill>
                  <a:schemeClr val="tx1"/>
                </a:solidFill>
              </a:rPr>
              <a:t>T2</a:t>
            </a:r>
          </a:p>
        </p:txBody>
      </p:sp>
      <p:sp>
        <p:nvSpPr>
          <p:cNvPr id="8" name="TextBox 7"/>
          <p:cNvSpPr txBox="1"/>
          <p:nvPr/>
        </p:nvSpPr>
        <p:spPr>
          <a:xfrm>
            <a:off x="457200" y="2019300"/>
            <a:ext cx="3261218" cy="769441"/>
          </a:xfrm>
          <a:prstGeom prst="rect">
            <a:avLst/>
          </a:prstGeom>
          <a:noFill/>
        </p:spPr>
        <p:txBody>
          <a:bodyPr wrap="square" rtlCol="0">
            <a:spAutoFit/>
          </a:bodyPr>
          <a:lstStyle/>
          <a:p>
            <a:pPr algn="ctr"/>
            <a:r>
              <a:rPr lang="en-US" sz="2200" dirty="0"/>
              <a:t>the main thread (the original one) is </a:t>
            </a:r>
            <a:r>
              <a:rPr lang="en-US" sz="2200" i="1" dirty="0"/>
              <a:t>special.</a:t>
            </a:r>
            <a:endParaRPr lang="en-US" sz="2200" dirty="0"/>
          </a:p>
        </p:txBody>
      </p:sp>
      <p:sp>
        <p:nvSpPr>
          <p:cNvPr id="9" name="TextBox 8"/>
          <p:cNvSpPr txBox="1"/>
          <p:nvPr/>
        </p:nvSpPr>
        <p:spPr>
          <a:xfrm>
            <a:off x="1405856" y="2850588"/>
            <a:ext cx="4156743" cy="769441"/>
          </a:xfrm>
          <a:prstGeom prst="rect">
            <a:avLst/>
          </a:prstGeom>
          <a:noFill/>
        </p:spPr>
        <p:txBody>
          <a:bodyPr wrap="square" rtlCol="0">
            <a:spAutoFit/>
          </a:bodyPr>
          <a:lstStyle/>
          <a:p>
            <a:pPr algn="ctr"/>
            <a:r>
              <a:rPr lang="en-US" sz="2200" dirty="0"/>
              <a:t>if it exits (dies), and there are other threads running</a:t>
            </a:r>
            <a:r>
              <a:rPr lang="mr-IN" sz="2200" dirty="0"/>
              <a:t>…</a:t>
            </a:r>
            <a:endParaRPr lang="en-US" sz="2200" dirty="0"/>
          </a:p>
        </p:txBody>
      </p:sp>
      <p:sp>
        <p:nvSpPr>
          <p:cNvPr id="10" name="TextBox 9"/>
          <p:cNvSpPr txBox="1"/>
          <p:nvPr/>
        </p:nvSpPr>
        <p:spPr>
          <a:xfrm>
            <a:off x="298159" y="3681876"/>
            <a:ext cx="4953000" cy="1446550"/>
          </a:xfrm>
          <a:prstGeom prst="rect">
            <a:avLst/>
          </a:prstGeom>
          <a:noFill/>
        </p:spPr>
        <p:txBody>
          <a:bodyPr wrap="square" rtlCol="0">
            <a:spAutoFit/>
          </a:bodyPr>
          <a:lstStyle/>
          <a:p>
            <a:pPr algn="ctr"/>
            <a:r>
              <a:rPr lang="en-US" sz="2200" dirty="0"/>
              <a:t>for the other threads, reality is undone; there is wailing and gnashing of teeth; cats and dogs live together in harmony; mass hysteria etc.</a:t>
            </a:r>
          </a:p>
        </p:txBody>
      </p:sp>
      <p:sp>
        <p:nvSpPr>
          <p:cNvPr id="11" name="Rectangle 10"/>
          <p:cNvSpPr/>
          <p:nvPr/>
        </p:nvSpPr>
        <p:spPr>
          <a:xfrm>
            <a:off x="6483292" y="3156520"/>
            <a:ext cx="2225185" cy="461407"/>
          </a:xfrm>
          <a:prstGeom prst="rect">
            <a:avLst/>
          </a:prstGeom>
          <a:solidFill>
            <a:schemeClr val="accent6"/>
          </a:solidFill>
          <a:ln>
            <a:noFill/>
          </a:ln>
        </p:spPr>
        <p:style>
          <a:lnRef idx="2">
            <a:schemeClr val="accent3">
              <a:shade val="50000"/>
            </a:schemeClr>
          </a:lnRef>
          <a:fillRef idx="1">
            <a:schemeClr val="accent3"/>
          </a:fillRef>
          <a:effectRef idx="0">
            <a:schemeClr val="accent3"/>
          </a:effectRef>
          <a:fontRef idx="minor">
            <a:schemeClr val="lt1"/>
          </a:fontRef>
        </p:style>
        <p:txBody>
          <a:bodyPr rtlCol="0" anchor="b"/>
          <a:lstStyle/>
          <a:p>
            <a:r>
              <a:rPr lang="en-US" sz="2400" b="1" dirty="0">
                <a:solidFill>
                  <a:schemeClr val="tx1"/>
                </a:solidFill>
              </a:rPr>
              <a:t>T3</a:t>
            </a:r>
          </a:p>
        </p:txBody>
      </p:sp>
      <p:sp>
        <p:nvSpPr>
          <p:cNvPr id="12" name="Rectangle 11"/>
          <p:cNvSpPr/>
          <p:nvPr/>
        </p:nvSpPr>
        <p:spPr>
          <a:xfrm>
            <a:off x="6489584" y="3755003"/>
            <a:ext cx="2225185" cy="461407"/>
          </a:xfrm>
          <a:prstGeom prst="rect">
            <a:avLst/>
          </a:prstGeom>
          <a:solidFill>
            <a:schemeClr val="accent6"/>
          </a:solidFill>
          <a:ln>
            <a:noFill/>
          </a:ln>
        </p:spPr>
        <p:style>
          <a:lnRef idx="2">
            <a:schemeClr val="accent3">
              <a:shade val="50000"/>
            </a:schemeClr>
          </a:lnRef>
          <a:fillRef idx="1">
            <a:schemeClr val="accent3"/>
          </a:fillRef>
          <a:effectRef idx="0">
            <a:schemeClr val="accent3"/>
          </a:effectRef>
          <a:fontRef idx="minor">
            <a:schemeClr val="lt1"/>
          </a:fontRef>
        </p:style>
        <p:txBody>
          <a:bodyPr rtlCol="0" anchor="b"/>
          <a:lstStyle/>
          <a:p>
            <a:r>
              <a:rPr lang="en-US" sz="2400" b="1" dirty="0">
                <a:solidFill>
                  <a:schemeClr val="tx1"/>
                </a:solidFill>
              </a:rPr>
              <a:t>T4</a:t>
            </a:r>
          </a:p>
        </p:txBody>
      </p:sp>
      <p:sp>
        <p:nvSpPr>
          <p:cNvPr id="13" name="Rectangular Callout 12"/>
          <p:cNvSpPr/>
          <p:nvPr/>
        </p:nvSpPr>
        <p:spPr>
          <a:xfrm>
            <a:off x="4495800" y="1939954"/>
            <a:ext cx="1447800" cy="444394"/>
          </a:xfrm>
          <a:prstGeom prst="wedgeRectCallout">
            <a:avLst>
              <a:gd name="adj1" fmla="val 92199"/>
              <a:gd name="adj2" fmla="val 19164"/>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800">
                <a:solidFill>
                  <a:schemeClr val="tx1"/>
                </a:solidFill>
              </a:rPr>
              <a:t>later losers</a:t>
            </a:r>
            <a:endParaRPr lang="en-US" sz="1800" dirty="0">
              <a:solidFill>
                <a:schemeClr val="tx1"/>
              </a:solidFill>
            </a:endParaRPr>
          </a:p>
        </p:txBody>
      </p:sp>
      <p:sp>
        <p:nvSpPr>
          <p:cNvPr id="14" name="Rectangular Callout 13"/>
          <p:cNvSpPr/>
          <p:nvPr/>
        </p:nvSpPr>
        <p:spPr>
          <a:xfrm>
            <a:off x="6865692" y="4405151"/>
            <a:ext cx="1447800" cy="444394"/>
          </a:xfrm>
          <a:prstGeom prst="wedgeRectCallout">
            <a:avLst>
              <a:gd name="adj1" fmla="val 35994"/>
              <a:gd name="adj2" fmla="val -184712"/>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800">
                <a:solidFill>
                  <a:schemeClr val="tx1"/>
                </a:solidFill>
              </a:rPr>
              <a:t>AAAAAAAA</a:t>
            </a:r>
            <a:endParaRPr lang="en-US" sz="1800" dirty="0">
              <a:solidFill>
                <a:schemeClr val="tx1"/>
              </a:solidFill>
            </a:endParaRPr>
          </a:p>
        </p:txBody>
      </p:sp>
      <p:sp>
        <p:nvSpPr>
          <p:cNvPr id="15" name="TextBox 14"/>
          <p:cNvSpPr txBox="1"/>
          <p:nvPr/>
        </p:nvSpPr>
        <p:spPr>
          <a:xfrm>
            <a:off x="5183348" y="5018149"/>
            <a:ext cx="2979492" cy="338554"/>
          </a:xfrm>
          <a:prstGeom prst="rect">
            <a:avLst/>
          </a:prstGeom>
          <a:noFill/>
        </p:spPr>
        <p:txBody>
          <a:bodyPr wrap="square" rtlCol="0">
            <a:spAutoFit/>
          </a:bodyPr>
          <a:lstStyle/>
          <a:p>
            <a:pPr algn="ctr"/>
            <a:r>
              <a:rPr lang="en-US" sz="1600" dirty="0"/>
              <a:t>basically, don't do that.</a:t>
            </a:r>
          </a:p>
        </p:txBody>
      </p:sp>
    </p:spTree>
    <p:extLst>
      <p:ext uri="{BB962C8B-B14F-4D97-AF65-F5344CB8AC3E}">
        <p14:creationId xmlns:p14="http://schemas.microsoft.com/office/powerpoint/2010/main" val="611125316"/>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7"/>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1"/>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2"/>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8"/>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9"/>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13"/>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0"/>
                                        </p:tgtEl>
                                        <p:attrNameLst>
                                          <p:attrName>style.visibility</p:attrName>
                                        </p:attrNameLst>
                                      </p:cBhvr>
                                      <p:to>
                                        <p:strVal val="visible"/>
                                      </p:to>
                                    </p:set>
                                  </p:childTnLst>
                                </p:cTn>
                              </p:par>
                              <p:par>
                                <p:cTn id="27" presetID="1" presetClass="exit" presetSubtype="0" fill="hold" grpId="1" nodeType="withEffect">
                                  <p:stCondLst>
                                    <p:cond delay="0"/>
                                  </p:stCondLst>
                                  <p:childTnLst>
                                    <p:set>
                                      <p:cBhvr>
                                        <p:cTn id="28" dur="1" fill="hold">
                                          <p:stCondLst>
                                            <p:cond delay="0"/>
                                          </p:stCondLst>
                                        </p:cTn>
                                        <p:tgtEl>
                                          <p:spTgt spid="13"/>
                                        </p:tgtEl>
                                        <p:attrNameLst>
                                          <p:attrName>style.visibility</p:attrName>
                                        </p:attrNameLst>
                                      </p:cBhvr>
                                      <p:to>
                                        <p:strVal val="hidden"/>
                                      </p:to>
                                    </p:set>
                                  </p:childTnLst>
                                </p:cTn>
                              </p:par>
                              <p:par>
                                <p:cTn id="29" presetID="15" presetClass="exit" presetSubtype="0" fill="hold" grpId="1" nodeType="withEffect">
                                  <p:stCondLst>
                                    <p:cond delay="0"/>
                                  </p:stCondLst>
                                  <p:childTnLst>
                                    <p:anim calcmode="lin" valueType="num">
                                      <p:cBhvr>
                                        <p:cTn id="30" dur="1000"/>
                                        <p:tgtEl>
                                          <p:spTgt spid="6"/>
                                        </p:tgtEl>
                                        <p:attrNameLst>
                                          <p:attrName>ppt_w</p:attrName>
                                        </p:attrNameLst>
                                      </p:cBhvr>
                                      <p:tavLst>
                                        <p:tav tm="0">
                                          <p:val>
                                            <p:strVal val="ppt_w"/>
                                          </p:val>
                                        </p:tav>
                                        <p:tav tm="100000">
                                          <p:val>
                                            <p:fltVal val="0"/>
                                          </p:val>
                                        </p:tav>
                                      </p:tavLst>
                                    </p:anim>
                                    <p:anim calcmode="lin" valueType="num">
                                      <p:cBhvr>
                                        <p:cTn id="31" dur="1000"/>
                                        <p:tgtEl>
                                          <p:spTgt spid="6"/>
                                        </p:tgtEl>
                                        <p:attrNameLst>
                                          <p:attrName>ppt_h</p:attrName>
                                        </p:attrNameLst>
                                      </p:cBhvr>
                                      <p:tavLst>
                                        <p:tav tm="0">
                                          <p:val>
                                            <p:strVal val="ppt_h"/>
                                          </p:val>
                                        </p:tav>
                                        <p:tav tm="100000">
                                          <p:val>
                                            <p:fltVal val="0"/>
                                          </p:val>
                                        </p:tav>
                                      </p:tavLst>
                                    </p:anim>
                                    <p:anim calcmode="lin" valueType="num">
                                      <p:cBhvr>
                                        <p:cTn id="32" dur="1000"/>
                                        <p:tgtEl>
                                          <p:spTgt spid="6"/>
                                        </p:tgtEl>
                                        <p:attrNameLst>
                                          <p:attrName>ppt_x</p:attrName>
                                        </p:attrNameLst>
                                      </p:cBhvr>
                                      <p:tavLst>
                                        <p:tav tm="0">
                                          <p:val>
                                            <p:strVal val="ppt_x"/>
                                          </p:val>
                                        </p:tav>
                                        <p:tav tm="5000">
                                          <p:val>
                                            <p:strVal val="ppt_x+-0.0500*(ppt_x*0.9511+(1-ppt_y)*0.3090)"/>
                                          </p:val>
                                        </p:tav>
                                        <p:tav tm="10000">
                                          <p:val>
                                            <p:strVal val="ppt_x+-0.1000*(ppt_x*0.8090+(1-ppt_y)*0.5878)"/>
                                          </p:val>
                                        </p:tav>
                                        <p:tav tm="15000">
                                          <p:val>
                                            <p:strVal val="ppt_x+-0.1500*(ppt_x*0.5878+(1-ppt_y)*0.8090)"/>
                                          </p:val>
                                        </p:tav>
                                        <p:tav tm="20000">
                                          <p:val>
                                            <p:strVal val="ppt_x+-0.2000*(ppt_x*0.3090+(1-ppt_y)*0.9511)"/>
                                          </p:val>
                                        </p:tav>
                                        <p:tav tm="25000">
                                          <p:val>
                                            <p:strVal val="ppt_x+-0.2500*(ppt_x*-0.0000+(1-ppt_y)*1.0000)"/>
                                          </p:val>
                                        </p:tav>
                                        <p:tav tm="30000">
                                          <p:val>
                                            <p:strVal val="ppt_x+-0.3000*(ppt_x*-0.3090+(1-ppt_y)*0.9511)"/>
                                          </p:val>
                                        </p:tav>
                                        <p:tav tm="35000">
                                          <p:val>
                                            <p:strVal val="ppt_x+-0.3500*(ppt_x*-0.5878+(1-ppt_y)*0.8090)"/>
                                          </p:val>
                                        </p:tav>
                                        <p:tav tm="40000">
                                          <p:val>
                                            <p:strVal val="ppt_x+-0.4000*(ppt_x*-0.8090+(1-ppt_y)*0.5878)"/>
                                          </p:val>
                                        </p:tav>
                                        <p:tav tm="45000">
                                          <p:val>
                                            <p:strVal val="ppt_x+-0.4500*(ppt_x*-0.9511+(1-ppt_y)*0.3090)"/>
                                          </p:val>
                                        </p:tav>
                                        <p:tav tm="50000">
                                          <p:val>
                                            <p:strVal val="ppt_x+-0.5000*(ppt_x*-1.0000+(1-ppt_y)*-0.0000)"/>
                                          </p:val>
                                        </p:tav>
                                        <p:tav tm="55000">
                                          <p:val>
                                            <p:strVal val="ppt_x+-0.5500*(ppt_x*-0.9511+(1-ppt_y)*-0.3090)"/>
                                          </p:val>
                                        </p:tav>
                                        <p:tav tm="60000">
                                          <p:val>
                                            <p:strVal val="ppt_x+-0.6000*(ppt_x*-0.8090+(1-ppt_y)*-0.5878)"/>
                                          </p:val>
                                        </p:tav>
                                        <p:tav tm="65000">
                                          <p:val>
                                            <p:strVal val="ppt_x+-0.6500*(ppt_x*-0.5878+(1-ppt_y)*-0.8090)"/>
                                          </p:val>
                                        </p:tav>
                                        <p:tav tm="70000">
                                          <p:val>
                                            <p:strVal val="ppt_x+-0.7000*(ppt_x*-0.3090+(1-ppt_y)*-0.9511)"/>
                                          </p:val>
                                        </p:tav>
                                        <p:tav tm="75000">
                                          <p:val>
                                            <p:strVal val="ppt_x+-0.7500*(ppt_x*0.0000+(1-ppt_y)*-1.0000)"/>
                                          </p:val>
                                        </p:tav>
                                        <p:tav tm="80000">
                                          <p:val>
                                            <p:strVal val="ppt_x+-0.8000*(ppt_x*0.3090+(1-ppt_y)*-0.9511)"/>
                                          </p:val>
                                        </p:tav>
                                        <p:tav tm="85000">
                                          <p:val>
                                            <p:strVal val="ppt_x+-0.8500*(ppt_x*0.5878+(1-ppt_y)*-0.8090)"/>
                                          </p:val>
                                        </p:tav>
                                        <p:tav tm="90000">
                                          <p:val>
                                            <p:strVal val="ppt_x+-0.9000*(ppt_x*0.8090+(1-ppt_y)*-0.5878)"/>
                                          </p:val>
                                        </p:tav>
                                        <p:tav tm="95000">
                                          <p:val>
                                            <p:strVal val="ppt_x+-0.9500*(ppt_x*0.9511+(1-ppt_y)*-0.3090)"/>
                                          </p:val>
                                        </p:tav>
                                        <p:tav tm="100000">
                                          <p:val>
                                            <p:strVal val="ppt_x+-1.0000*(ppt_x*1.0000+(1-ppt_y)*0.0000)"/>
                                          </p:val>
                                        </p:tav>
                                      </p:tavLst>
                                    </p:anim>
                                    <p:anim calcmode="lin" valueType="num">
                                      <p:cBhvr>
                                        <p:cTn id="33" dur="1000"/>
                                        <p:tgtEl>
                                          <p:spTgt spid="6"/>
                                        </p:tgtEl>
                                        <p:attrNameLst>
                                          <p:attrName>ppt_y</p:attrName>
                                        </p:attrNameLst>
                                      </p:cBhvr>
                                      <p:tavLst>
                                        <p:tav tm="0">
                                          <p:val>
                                            <p:strVal val="ppt_y"/>
                                          </p:val>
                                        </p:tav>
                                        <p:tav tm="5000">
                                          <p:val>
                                            <p:strVal val="ppt_y+-0.0500*(ppt_x*0.3090-(1-ppt_y)*0.9511)"/>
                                          </p:val>
                                        </p:tav>
                                        <p:tav tm="10000">
                                          <p:val>
                                            <p:strVal val="ppt_y+-0.1000*(ppt_x*0.5878-(1-ppt_y)*0.8090)"/>
                                          </p:val>
                                        </p:tav>
                                        <p:tav tm="15000">
                                          <p:val>
                                            <p:strVal val="ppt_y+-0.1500*(ppt_x*0.8090-(1-ppt_y)*0.5878)"/>
                                          </p:val>
                                        </p:tav>
                                        <p:tav tm="20000">
                                          <p:val>
                                            <p:strVal val="ppt_y+-0.2000*(ppt_x*0.9511-(1-ppt_y)*0.3090)"/>
                                          </p:val>
                                        </p:tav>
                                        <p:tav tm="25000">
                                          <p:val>
                                            <p:strVal val="ppt_y+-0.2500*(ppt_x*1.0000-(1-ppt_y)*-0.0000)"/>
                                          </p:val>
                                        </p:tav>
                                        <p:tav tm="30000">
                                          <p:val>
                                            <p:strVal val="ppt_y+-0.3000*(ppt_x*0.9511-(1-ppt_y)*-0.3090)"/>
                                          </p:val>
                                        </p:tav>
                                        <p:tav tm="35000">
                                          <p:val>
                                            <p:strVal val="ppt_y+-0.3500*(ppt_x*0.8090-(1-ppt_y)*-0.5878)"/>
                                          </p:val>
                                        </p:tav>
                                        <p:tav tm="40000">
                                          <p:val>
                                            <p:strVal val="ppt_y+-0.4000*(ppt_x*0.5878-(1-ppt_y)*-0.8090)"/>
                                          </p:val>
                                        </p:tav>
                                        <p:tav tm="45000">
                                          <p:val>
                                            <p:strVal val="ppt_y+-0.4500*(ppt_x*0.3090-(1-ppt_y)*-0.9511)"/>
                                          </p:val>
                                        </p:tav>
                                        <p:tav tm="50000">
                                          <p:val>
                                            <p:strVal val="ppt_y+-0.5000*(ppt_x*-0.0000-(1-ppt_y)*-1.0000)"/>
                                          </p:val>
                                        </p:tav>
                                        <p:tav tm="55000">
                                          <p:val>
                                            <p:strVal val="ppt_y+-0.5500*(ppt_x*-0.3090-(1-ppt_y)*-0.9511)"/>
                                          </p:val>
                                        </p:tav>
                                        <p:tav tm="60000">
                                          <p:val>
                                            <p:strVal val="ppt_y+-0.6000*(ppt_x*-0.5878-(1-ppt_y)*-0.8090)"/>
                                          </p:val>
                                        </p:tav>
                                        <p:tav tm="65000">
                                          <p:val>
                                            <p:strVal val="ppt_y+-0.6500*(ppt_x*-0.8090-(1-ppt_y)*-0.5878)"/>
                                          </p:val>
                                        </p:tav>
                                        <p:tav tm="70000">
                                          <p:val>
                                            <p:strVal val="ppt_y+-0.7000*(ppt_x*-0.9511-(1-ppt_y)*-0.3090)"/>
                                          </p:val>
                                        </p:tav>
                                        <p:tav tm="75000">
                                          <p:val>
                                            <p:strVal val="ppt_y+-0.7500*(ppt_x*-1.0000-(1-ppt_y)*0.0000)"/>
                                          </p:val>
                                        </p:tav>
                                        <p:tav tm="80000">
                                          <p:val>
                                            <p:strVal val="ppt_y+-0.8000*(ppt_x*-0.9511-(1-ppt_y)*0.3090)"/>
                                          </p:val>
                                        </p:tav>
                                        <p:tav tm="85000">
                                          <p:val>
                                            <p:strVal val="ppt_y+-0.8500*(ppt_x*-0.8090-(1-ppt_y)*0.5878)"/>
                                          </p:val>
                                        </p:tav>
                                        <p:tav tm="90000">
                                          <p:val>
                                            <p:strVal val="ppt_y+-0.9000*(ppt_x*-0.5878-(1-ppt_y)*0.8090)"/>
                                          </p:val>
                                        </p:tav>
                                        <p:tav tm="95000">
                                          <p:val>
                                            <p:strVal val="ppt_y+-0.9500*(ppt_x*-0.3090-(1-ppt_y)*0.9511)"/>
                                          </p:val>
                                        </p:tav>
                                        <p:tav tm="100000">
                                          <p:val>
                                            <p:strVal val="ppt_y+-1.0000*(ppt_x*0.0000-(1-ppt_y)*1.0000)"/>
                                          </p:val>
                                        </p:tav>
                                      </p:tavLst>
                                    </p:anim>
                                    <p:set>
                                      <p:cBhvr>
                                        <p:cTn id="34" dur="1" fill="hold">
                                          <p:stCondLst>
                                            <p:cond delay="999"/>
                                          </p:stCondLst>
                                        </p:cTn>
                                        <p:tgtEl>
                                          <p:spTgt spid="6"/>
                                        </p:tgtEl>
                                        <p:attrNameLst>
                                          <p:attrName>style.visibility</p:attrName>
                                        </p:attrNameLst>
                                      </p:cBhvr>
                                      <p:to>
                                        <p:strVal val="hidden"/>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4"/>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1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6" grpId="1" animBg="1"/>
      <p:bldP spid="7" grpId="0" animBg="1"/>
      <p:bldP spid="8" grpId="0"/>
      <p:bldP spid="9" grpId="0"/>
      <p:bldP spid="10" grpId="0"/>
      <p:bldP spid="11" grpId="0" animBg="1"/>
      <p:bldP spid="12" grpId="0" animBg="1"/>
      <p:bldP spid="13" grpId="0" animBg="1"/>
      <p:bldP spid="13" grpId="1" animBg="1"/>
      <p:bldP spid="14" grpId="0" animBg="1"/>
      <p:bldP spid="15"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like </a:t>
            </a:r>
            <a:r>
              <a:rPr lang="en-US" dirty="0" err="1"/>
              <a:t>waitpid</a:t>
            </a:r>
            <a:r>
              <a:rPr lang="en-US" dirty="0"/>
              <a:t>(), but for threads</a:t>
            </a:r>
          </a:p>
        </p:txBody>
      </p:sp>
      <p:sp>
        <p:nvSpPr>
          <p:cNvPr id="3" name="Content Placeholder 2"/>
          <p:cNvSpPr>
            <a:spLocks noGrp="1"/>
          </p:cNvSpPr>
          <p:nvPr>
            <p:ph idx="1"/>
          </p:nvPr>
        </p:nvSpPr>
        <p:spPr>
          <a:xfrm>
            <a:off x="152400" y="495301"/>
            <a:ext cx="8991600" cy="877165"/>
          </a:xfrm>
        </p:spPr>
        <p:txBody>
          <a:bodyPr/>
          <a:lstStyle/>
          <a:p>
            <a:r>
              <a:rPr lang="en-US" b="1" dirty="0" err="1"/>
              <a:t>pthread_join</a:t>
            </a:r>
            <a:r>
              <a:rPr lang="en-US" dirty="0"/>
              <a:t> will </a:t>
            </a:r>
            <a:r>
              <a:rPr lang="en-US" i="1" dirty="0"/>
              <a:t>block </a:t>
            </a:r>
            <a:r>
              <a:rPr lang="en-US" dirty="0"/>
              <a:t>until a thread exits.</a:t>
            </a:r>
          </a:p>
          <a:p>
            <a:r>
              <a:rPr lang="en-US" dirty="0"/>
              <a:t>so if we uncomment those lines in the example</a:t>
            </a:r>
            <a:r>
              <a:rPr lang="mr-IN" dirty="0"/>
              <a:t>…</a:t>
            </a:r>
            <a:endParaRPr lang="en-US" dirty="0"/>
          </a:p>
        </p:txBody>
      </p:sp>
      <p:sp>
        <p:nvSpPr>
          <p:cNvPr id="4" name="Footer Placeholder 3"/>
          <p:cNvSpPr>
            <a:spLocks noGrp="1"/>
          </p:cNvSpPr>
          <p:nvPr>
            <p:ph type="ftr" sz="quarter" idx="11"/>
          </p:nvPr>
        </p:nvSpPr>
        <p:spPr/>
        <p:txBody>
          <a:bodyPr/>
          <a:lstStyle/>
          <a:p>
            <a:r>
              <a:rPr lang="cs-CZ"/>
              <a:t>CS449</a:t>
            </a:r>
            <a:endParaRPr lang="en-US"/>
          </a:p>
        </p:txBody>
      </p:sp>
      <p:sp>
        <p:nvSpPr>
          <p:cNvPr id="5" name="Slide Number Placeholder 4"/>
          <p:cNvSpPr>
            <a:spLocks noGrp="1"/>
          </p:cNvSpPr>
          <p:nvPr>
            <p:ph type="sldNum" sz="quarter" idx="12"/>
          </p:nvPr>
        </p:nvSpPr>
        <p:spPr/>
        <p:txBody>
          <a:bodyPr/>
          <a:lstStyle/>
          <a:p>
            <a:fld id="{3552B95B-556F-44BD-91A5-D80C1B9E2BB3}" type="slidenum">
              <a:rPr lang="en-US" smtClean="0"/>
              <a:pPr/>
              <a:t>9</a:t>
            </a:fld>
            <a:endParaRPr lang="en-US"/>
          </a:p>
        </p:txBody>
      </p:sp>
      <p:sp>
        <p:nvSpPr>
          <p:cNvPr id="6" name="Rectangle 5"/>
          <p:cNvSpPr/>
          <p:nvPr/>
        </p:nvSpPr>
        <p:spPr>
          <a:xfrm>
            <a:off x="721280" y="1628278"/>
            <a:ext cx="1600200" cy="460346"/>
          </a:xfrm>
          <a:prstGeom prst="rect">
            <a:avLst/>
          </a:prstGeom>
          <a:solidFill>
            <a:schemeClr val="accent6"/>
          </a:solidFill>
          <a:ln>
            <a:noFill/>
          </a:ln>
        </p:spPr>
        <p:style>
          <a:lnRef idx="2">
            <a:schemeClr val="accent3">
              <a:shade val="50000"/>
            </a:schemeClr>
          </a:lnRef>
          <a:fillRef idx="1">
            <a:schemeClr val="accent3"/>
          </a:fillRef>
          <a:effectRef idx="0">
            <a:schemeClr val="accent3"/>
          </a:effectRef>
          <a:fontRef idx="minor">
            <a:schemeClr val="lt1"/>
          </a:fontRef>
        </p:style>
        <p:txBody>
          <a:bodyPr rtlCol="0" anchor="b"/>
          <a:lstStyle/>
          <a:p>
            <a:r>
              <a:rPr lang="en-US" sz="2400" b="1" dirty="0">
                <a:solidFill>
                  <a:schemeClr val="tx1"/>
                </a:solidFill>
              </a:rPr>
              <a:t>T1 (main)</a:t>
            </a:r>
          </a:p>
        </p:txBody>
      </p:sp>
      <p:sp>
        <p:nvSpPr>
          <p:cNvPr id="7" name="Rectangle 6"/>
          <p:cNvSpPr/>
          <p:nvPr/>
        </p:nvSpPr>
        <p:spPr>
          <a:xfrm>
            <a:off x="3610588" y="2411417"/>
            <a:ext cx="1301692" cy="461407"/>
          </a:xfrm>
          <a:prstGeom prst="rect">
            <a:avLst/>
          </a:prstGeom>
          <a:solidFill>
            <a:schemeClr val="accent6"/>
          </a:solidFill>
          <a:ln>
            <a:noFill/>
          </a:ln>
        </p:spPr>
        <p:style>
          <a:lnRef idx="2">
            <a:schemeClr val="accent3">
              <a:shade val="50000"/>
            </a:schemeClr>
          </a:lnRef>
          <a:fillRef idx="1">
            <a:schemeClr val="accent3"/>
          </a:fillRef>
          <a:effectRef idx="0">
            <a:schemeClr val="accent3"/>
          </a:effectRef>
          <a:fontRef idx="minor">
            <a:schemeClr val="lt1"/>
          </a:fontRef>
        </p:style>
        <p:txBody>
          <a:bodyPr rtlCol="0" anchor="b"/>
          <a:lstStyle/>
          <a:p>
            <a:r>
              <a:rPr lang="en-US" sz="2400" b="1" dirty="0">
                <a:solidFill>
                  <a:schemeClr val="tx1"/>
                </a:solidFill>
              </a:rPr>
              <a:t>T2</a:t>
            </a:r>
          </a:p>
        </p:txBody>
      </p:sp>
      <p:sp>
        <p:nvSpPr>
          <p:cNvPr id="8" name="Rectangle 7"/>
          <p:cNvSpPr/>
          <p:nvPr/>
        </p:nvSpPr>
        <p:spPr>
          <a:xfrm>
            <a:off x="3921679" y="3029712"/>
            <a:ext cx="2377585" cy="461407"/>
          </a:xfrm>
          <a:prstGeom prst="rect">
            <a:avLst/>
          </a:prstGeom>
          <a:solidFill>
            <a:schemeClr val="accent6"/>
          </a:solidFill>
          <a:ln>
            <a:noFill/>
          </a:ln>
        </p:spPr>
        <p:style>
          <a:lnRef idx="2">
            <a:schemeClr val="accent3">
              <a:shade val="50000"/>
            </a:schemeClr>
          </a:lnRef>
          <a:fillRef idx="1">
            <a:schemeClr val="accent3"/>
          </a:fillRef>
          <a:effectRef idx="0">
            <a:schemeClr val="accent3"/>
          </a:effectRef>
          <a:fontRef idx="minor">
            <a:schemeClr val="lt1"/>
          </a:fontRef>
        </p:style>
        <p:txBody>
          <a:bodyPr rtlCol="0" anchor="b"/>
          <a:lstStyle/>
          <a:p>
            <a:r>
              <a:rPr lang="en-US" sz="2400" b="1" dirty="0">
                <a:solidFill>
                  <a:schemeClr val="tx1"/>
                </a:solidFill>
              </a:rPr>
              <a:t>T3</a:t>
            </a:r>
          </a:p>
        </p:txBody>
      </p:sp>
      <p:sp>
        <p:nvSpPr>
          <p:cNvPr id="9" name="Rectangle 8"/>
          <p:cNvSpPr/>
          <p:nvPr/>
        </p:nvSpPr>
        <p:spPr>
          <a:xfrm>
            <a:off x="4261434" y="3648007"/>
            <a:ext cx="1336645" cy="461407"/>
          </a:xfrm>
          <a:prstGeom prst="rect">
            <a:avLst/>
          </a:prstGeom>
          <a:solidFill>
            <a:schemeClr val="accent6"/>
          </a:solidFill>
          <a:ln>
            <a:noFill/>
          </a:ln>
        </p:spPr>
        <p:style>
          <a:lnRef idx="2">
            <a:schemeClr val="accent3">
              <a:shade val="50000"/>
            </a:schemeClr>
          </a:lnRef>
          <a:fillRef idx="1">
            <a:schemeClr val="accent3"/>
          </a:fillRef>
          <a:effectRef idx="0">
            <a:schemeClr val="accent3"/>
          </a:effectRef>
          <a:fontRef idx="minor">
            <a:schemeClr val="lt1"/>
          </a:fontRef>
        </p:style>
        <p:txBody>
          <a:bodyPr rtlCol="0" anchor="b"/>
          <a:lstStyle/>
          <a:p>
            <a:r>
              <a:rPr lang="en-US" sz="2400" b="1" dirty="0">
                <a:solidFill>
                  <a:schemeClr val="tx1"/>
                </a:solidFill>
              </a:rPr>
              <a:t>T4</a:t>
            </a:r>
          </a:p>
        </p:txBody>
      </p:sp>
      <p:sp>
        <p:nvSpPr>
          <p:cNvPr id="10" name="Rectangle 9"/>
          <p:cNvSpPr/>
          <p:nvPr/>
        </p:nvSpPr>
        <p:spPr>
          <a:xfrm>
            <a:off x="6950109" y="1628278"/>
            <a:ext cx="1336645" cy="460346"/>
          </a:xfrm>
          <a:prstGeom prst="rect">
            <a:avLst/>
          </a:prstGeom>
          <a:solidFill>
            <a:schemeClr val="accent6"/>
          </a:solidFill>
          <a:ln>
            <a:noFill/>
          </a:ln>
        </p:spPr>
        <p:style>
          <a:lnRef idx="2">
            <a:schemeClr val="accent3">
              <a:shade val="50000"/>
            </a:schemeClr>
          </a:lnRef>
          <a:fillRef idx="1">
            <a:schemeClr val="accent3"/>
          </a:fillRef>
          <a:effectRef idx="0">
            <a:schemeClr val="accent3"/>
          </a:effectRef>
          <a:fontRef idx="minor">
            <a:schemeClr val="lt1"/>
          </a:fontRef>
        </p:style>
        <p:txBody>
          <a:bodyPr rtlCol="0" anchor="b"/>
          <a:lstStyle/>
          <a:p>
            <a:pPr algn="r"/>
            <a:r>
              <a:rPr lang="en-US" sz="1800" b="1" dirty="0">
                <a:solidFill>
                  <a:schemeClr val="tx1"/>
                </a:solidFill>
              </a:rPr>
              <a:t>exit!</a:t>
            </a:r>
          </a:p>
        </p:txBody>
      </p:sp>
      <p:sp>
        <p:nvSpPr>
          <p:cNvPr id="11" name="Rectangle 10"/>
          <p:cNvSpPr/>
          <p:nvPr/>
        </p:nvSpPr>
        <p:spPr>
          <a:xfrm>
            <a:off x="2321480" y="1628278"/>
            <a:ext cx="4628629" cy="460346"/>
          </a:xfrm>
          <a:prstGeom prst="rect">
            <a:avLst/>
          </a:prstGeom>
          <a:pattFill prst="wdUpDiag">
            <a:fgClr>
              <a:schemeClr val="bg1">
                <a:lumMod val="75000"/>
              </a:schemeClr>
            </a:fgClr>
            <a:bgClr>
              <a:schemeClr val="bg1"/>
            </a:bgClr>
          </a:pattFill>
          <a:ln>
            <a:noFill/>
          </a:ln>
        </p:spPr>
        <p:style>
          <a:lnRef idx="2">
            <a:schemeClr val="accent3">
              <a:shade val="50000"/>
            </a:schemeClr>
          </a:lnRef>
          <a:fillRef idx="1">
            <a:schemeClr val="accent3"/>
          </a:fillRef>
          <a:effectRef idx="0">
            <a:schemeClr val="accent3"/>
          </a:effectRef>
          <a:fontRef idx="minor">
            <a:schemeClr val="lt1"/>
          </a:fontRef>
        </p:style>
        <p:txBody>
          <a:bodyPr rtlCol="0" anchor="b"/>
          <a:lstStyle/>
          <a:p>
            <a:endParaRPr lang="en-US" sz="2400" b="1" dirty="0">
              <a:solidFill>
                <a:schemeClr val="tx1"/>
              </a:solidFill>
            </a:endParaRPr>
          </a:p>
        </p:txBody>
      </p:sp>
      <p:cxnSp>
        <p:nvCxnSpPr>
          <p:cNvPr id="13" name="Curved Connector 12"/>
          <p:cNvCxnSpPr>
            <a:stCxn id="6" idx="3"/>
            <a:endCxn id="7" idx="1"/>
          </p:cNvCxnSpPr>
          <p:nvPr/>
        </p:nvCxnSpPr>
        <p:spPr>
          <a:xfrm>
            <a:off x="2321480" y="1858451"/>
            <a:ext cx="1289108" cy="783670"/>
          </a:xfrm>
          <a:prstGeom prst="curvedConnector3">
            <a:avLst>
              <a:gd name="adj1" fmla="val 74117"/>
            </a:avLst>
          </a:prstGeom>
          <a:ln w="38100">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18" name="Curved Connector 17"/>
          <p:cNvCxnSpPr>
            <a:stCxn id="6" idx="3"/>
            <a:endCxn id="8" idx="1"/>
          </p:cNvCxnSpPr>
          <p:nvPr/>
        </p:nvCxnSpPr>
        <p:spPr>
          <a:xfrm>
            <a:off x="2321480" y="1858451"/>
            <a:ext cx="1600199" cy="1401965"/>
          </a:xfrm>
          <a:prstGeom prst="curvedConnector3">
            <a:avLst>
              <a:gd name="adj1" fmla="val 46571"/>
            </a:avLst>
          </a:prstGeom>
          <a:ln w="38100">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25" name="Curved Connector 24"/>
          <p:cNvCxnSpPr>
            <a:stCxn id="6" idx="3"/>
            <a:endCxn id="9" idx="1"/>
          </p:cNvCxnSpPr>
          <p:nvPr/>
        </p:nvCxnSpPr>
        <p:spPr>
          <a:xfrm>
            <a:off x="2321480" y="1858451"/>
            <a:ext cx="1939954" cy="2020260"/>
          </a:xfrm>
          <a:prstGeom prst="curvedConnector3">
            <a:avLst>
              <a:gd name="adj1" fmla="val 23604"/>
            </a:avLst>
          </a:prstGeom>
          <a:ln w="38100">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29" name="TextBox 28"/>
          <p:cNvSpPr txBox="1"/>
          <p:nvPr/>
        </p:nvSpPr>
        <p:spPr>
          <a:xfrm>
            <a:off x="152400" y="2330303"/>
            <a:ext cx="2772389" cy="430887"/>
          </a:xfrm>
          <a:prstGeom prst="rect">
            <a:avLst/>
          </a:prstGeom>
          <a:noFill/>
        </p:spPr>
        <p:txBody>
          <a:bodyPr wrap="square" rtlCol="0">
            <a:spAutoFit/>
          </a:bodyPr>
          <a:lstStyle/>
          <a:p>
            <a:r>
              <a:rPr lang="en-US" sz="2200" b="1" dirty="0" err="1">
                <a:latin typeface="Consolas" charset="0"/>
                <a:ea typeface="Consolas" charset="0"/>
                <a:cs typeface="Consolas" charset="0"/>
              </a:rPr>
              <a:t>pthread_create</a:t>
            </a:r>
            <a:r>
              <a:rPr lang="en-US" sz="2200" b="1" dirty="0">
                <a:latin typeface="Consolas" charset="0"/>
                <a:ea typeface="Consolas" charset="0"/>
                <a:cs typeface="Consolas" charset="0"/>
              </a:rPr>
              <a:t>()</a:t>
            </a:r>
          </a:p>
        </p:txBody>
      </p:sp>
      <p:sp>
        <p:nvSpPr>
          <p:cNvPr id="30" name="TextBox 29"/>
          <p:cNvSpPr txBox="1"/>
          <p:nvPr/>
        </p:nvSpPr>
        <p:spPr>
          <a:xfrm>
            <a:off x="6624686" y="2195973"/>
            <a:ext cx="2438400" cy="430887"/>
          </a:xfrm>
          <a:prstGeom prst="rect">
            <a:avLst/>
          </a:prstGeom>
          <a:noFill/>
        </p:spPr>
        <p:txBody>
          <a:bodyPr wrap="square" rtlCol="0">
            <a:spAutoFit/>
          </a:bodyPr>
          <a:lstStyle/>
          <a:p>
            <a:pPr algn="ctr"/>
            <a:r>
              <a:rPr lang="en-US" sz="2200" b="1">
                <a:latin typeface="Consolas" charset="0"/>
                <a:ea typeface="Consolas" charset="0"/>
                <a:cs typeface="Consolas" charset="0"/>
              </a:rPr>
              <a:t>pthread_join</a:t>
            </a:r>
            <a:r>
              <a:rPr lang="en-US" sz="2200" b="1" dirty="0">
                <a:latin typeface="Consolas" charset="0"/>
                <a:ea typeface="Consolas" charset="0"/>
                <a:cs typeface="Consolas" charset="0"/>
              </a:rPr>
              <a:t>()</a:t>
            </a:r>
          </a:p>
        </p:txBody>
      </p:sp>
      <p:cxnSp>
        <p:nvCxnSpPr>
          <p:cNvPr id="31" name="Curved Connector 30"/>
          <p:cNvCxnSpPr>
            <a:stCxn id="7" idx="3"/>
            <a:endCxn id="36" idx="1"/>
          </p:cNvCxnSpPr>
          <p:nvPr/>
        </p:nvCxnSpPr>
        <p:spPr>
          <a:xfrm flipV="1">
            <a:off x="4912280" y="1858451"/>
            <a:ext cx="298159" cy="783670"/>
          </a:xfrm>
          <a:prstGeom prst="curvedConnector3">
            <a:avLst>
              <a:gd name="adj1" fmla="val 50000"/>
            </a:avLst>
          </a:prstGeom>
          <a:ln w="38100">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36" name="Rectangle 35"/>
          <p:cNvSpPr/>
          <p:nvPr/>
        </p:nvSpPr>
        <p:spPr>
          <a:xfrm>
            <a:off x="5210439" y="1628278"/>
            <a:ext cx="139819" cy="460346"/>
          </a:xfrm>
          <a:prstGeom prst="rect">
            <a:avLst/>
          </a:prstGeom>
          <a:solidFill>
            <a:schemeClr val="accent6"/>
          </a:solidFill>
          <a:ln>
            <a:noFill/>
          </a:ln>
        </p:spPr>
        <p:style>
          <a:lnRef idx="2">
            <a:schemeClr val="accent3">
              <a:shade val="50000"/>
            </a:schemeClr>
          </a:lnRef>
          <a:fillRef idx="1">
            <a:schemeClr val="accent3"/>
          </a:fillRef>
          <a:effectRef idx="0">
            <a:schemeClr val="accent3"/>
          </a:effectRef>
          <a:fontRef idx="minor">
            <a:schemeClr val="lt1"/>
          </a:fontRef>
        </p:style>
        <p:txBody>
          <a:bodyPr rtlCol="0" anchor="b"/>
          <a:lstStyle/>
          <a:p>
            <a:endParaRPr lang="en-US" sz="2400" b="1" dirty="0">
              <a:solidFill>
                <a:schemeClr val="tx1"/>
              </a:solidFill>
            </a:endParaRPr>
          </a:p>
        </p:txBody>
      </p:sp>
      <p:sp>
        <p:nvSpPr>
          <p:cNvPr id="37" name="Rectangle 36"/>
          <p:cNvSpPr/>
          <p:nvPr/>
        </p:nvSpPr>
        <p:spPr>
          <a:xfrm>
            <a:off x="6046888" y="1628278"/>
            <a:ext cx="139819" cy="460346"/>
          </a:xfrm>
          <a:prstGeom prst="rect">
            <a:avLst/>
          </a:prstGeom>
          <a:solidFill>
            <a:schemeClr val="accent6"/>
          </a:solidFill>
          <a:ln>
            <a:noFill/>
          </a:ln>
        </p:spPr>
        <p:style>
          <a:lnRef idx="2">
            <a:schemeClr val="accent3">
              <a:shade val="50000"/>
            </a:schemeClr>
          </a:lnRef>
          <a:fillRef idx="1">
            <a:schemeClr val="accent3"/>
          </a:fillRef>
          <a:effectRef idx="0">
            <a:schemeClr val="accent3"/>
          </a:effectRef>
          <a:fontRef idx="minor">
            <a:schemeClr val="lt1"/>
          </a:fontRef>
        </p:style>
        <p:txBody>
          <a:bodyPr rtlCol="0" anchor="b"/>
          <a:lstStyle/>
          <a:p>
            <a:endParaRPr lang="en-US" sz="2400" b="1" dirty="0">
              <a:solidFill>
                <a:schemeClr val="tx1"/>
              </a:solidFill>
            </a:endParaRPr>
          </a:p>
        </p:txBody>
      </p:sp>
      <p:cxnSp>
        <p:nvCxnSpPr>
          <p:cNvPr id="40" name="Curved Connector 39"/>
          <p:cNvCxnSpPr>
            <a:stCxn id="9" idx="3"/>
            <a:endCxn id="37" idx="1"/>
          </p:cNvCxnSpPr>
          <p:nvPr/>
        </p:nvCxnSpPr>
        <p:spPr>
          <a:xfrm flipV="1">
            <a:off x="5598079" y="1858451"/>
            <a:ext cx="448809" cy="2020260"/>
          </a:xfrm>
          <a:prstGeom prst="curvedConnector3">
            <a:avLst>
              <a:gd name="adj1" fmla="val 50000"/>
            </a:avLst>
          </a:prstGeom>
          <a:ln w="38100">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43" name="Curved Connector 42"/>
          <p:cNvCxnSpPr>
            <a:stCxn id="8" idx="3"/>
            <a:endCxn id="10" idx="1"/>
          </p:cNvCxnSpPr>
          <p:nvPr/>
        </p:nvCxnSpPr>
        <p:spPr>
          <a:xfrm flipV="1">
            <a:off x="6299264" y="1858451"/>
            <a:ext cx="650845" cy="1401965"/>
          </a:xfrm>
          <a:prstGeom prst="curvedConnector3">
            <a:avLst>
              <a:gd name="adj1" fmla="val 50000"/>
            </a:avLst>
          </a:prstGeom>
          <a:ln w="38100">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59" name="TextBox 58"/>
          <p:cNvSpPr txBox="1"/>
          <p:nvPr/>
        </p:nvSpPr>
        <p:spPr>
          <a:xfrm>
            <a:off x="369731" y="4432207"/>
            <a:ext cx="6481714" cy="430887"/>
          </a:xfrm>
          <a:prstGeom prst="rect">
            <a:avLst/>
          </a:prstGeom>
          <a:noFill/>
        </p:spPr>
        <p:txBody>
          <a:bodyPr wrap="square" rtlCol="0">
            <a:spAutoFit/>
          </a:bodyPr>
          <a:lstStyle/>
          <a:p>
            <a:pPr algn="ctr"/>
            <a:r>
              <a:rPr lang="en-US" sz="2200" dirty="0"/>
              <a:t>but the threads still print in an arbitrary order</a:t>
            </a:r>
            <a:r>
              <a:rPr lang="mr-IN" sz="2200" dirty="0"/>
              <a:t>…</a:t>
            </a:r>
            <a:endParaRPr lang="en-US" sz="2200" dirty="0"/>
          </a:p>
        </p:txBody>
      </p:sp>
      <p:sp>
        <p:nvSpPr>
          <p:cNvPr id="60" name="TextBox 59"/>
          <p:cNvSpPr txBox="1"/>
          <p:nvPr/>
        </p:nvSpPr>
        <p:spPr>
          <a:xfrm>
            <a:off x="5822483" y="4819799"/>
            <a:ext cx="2016154" cy="430887"/>
          </a:xfrm>
          <a:prstGeom prst="rect">
            <a:avLst/>
          </a:prstGeom>
          <a:noFill/>
        </p:spPr>
        <p:txBody>
          <a:bodyPr wrap="square" rtlCol="0">
            <a:spAutoFit/>
          </a:bodyPr>
          <a:lstStyle/>
          <a:p>
            <a:pPr algn="ctr"/>
            <a:r>
              <a:rPr lang="en-US" sz="2200" b="1" i="1" dirty="0"/>
              <a:t>yup. they do.</a:t>
            </a:r>
          </a:p>
        </p:txBody>
      </p:sp>
    </p:spTree>
    <p:extLst>
      <p:ext uri="{BB962C8B-B14F-4D97-AF65-F5344CB8AC3E}">
        <p14:creationId xmlns:p14="http://schemas.microsoft.com/office/powerpoint/2010/main" val="546754267"/>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3"/>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7"/>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18"/>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8"/>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25"/>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9"/>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11"/>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30"/>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31"/>
                                        </p:tgtEl>
                                        <p:attrNameLst>
                                          <p:attrName>style.visibility</p:attrName>
                                        </p:attrNameLst>
                                      </p:cBhvr>
                                      <p:to>
                                        <p:strVal val="visible"/>
                                      </p:to>
                                    </p:set>
                                  </p:childTnLst>
                                </p:cTn>
                              </p:par>
                              <p:par>
                                <p:cTn id="39" presetID="1" presetClass="entr" presetSubtype="0" fill="hold" grpId="0" nodeType="withEffect">
                                  <p:stCondLst>
                                    <p:cond delay="0"/>
                                  </p:stCondLst>
                                  <p:childTnLst>
                                    <p:set>
                                      <p:cBhvr>
                                        <p:cTn id="40" dur="1" fill="hold">
                                          <p:stCondLst>
                                            <p:cond delay="0"/>
                                          </p:stCondLst>
                                        </p:cTn>
                                        <p:tgtEl>
                                          <p:spTgt spid="36"/>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nodeType="clickEffect">
                                  <p:stCondLst>
                                    <p:cond delay="0"/>
                                  </p:stCondLst>
                                  <p:childTnLst>
                                    <p:set>
                                      <p:cBhvr>
                                        <p:cTn id="44" dur="1" fill="hold">
                                          <p:stCondLst>
                                            <p:cond delay="0"/>
                                          </p:stCondLst>
                                        </p:cTn>
                                        <p:tgtEl>
                                          <p:spTgt spid="40"/>
                                        </p:tgtEl>
                                        <p:attrNameLst>
                                          <p:attrName>style.visibility</p:attrName>
                                        </p:attrNameLst>
                                      </p:cBhvr>
                                      <p:to>
                                        <p:strVal val="visible"/>
                                      </p:to>
                                    </p:set>
                                  </p:childTnLst>
                                </p:cTn>
                              </p:par>
                              <p:par>
                                <p:cTn id="45" presetID="1" presetClass="entr" presetSubtype="0" fill="hold" grpId="0" nodeType="withEffect">
                                  <p:stCondLst>
                                    <p:cond delay="0"/>
                                  </p:stCondLst>
                                  <p:childTnLst>
                                    <p:set>
                                      <p:cBhvr>
                                        <p:cTn id="46" dur="1" fill="hold">
                                          <p:stCondLst>
                                            <p:cond delay="0"/>
                                          </p:stCondLst>
                                        </p:cTn>
                                        <p:tgtEl>
                                          <p:spTgt spid="37"/>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nodeType="clickEffect">
                                  <p:stCondLst>
                                    <p:cond delay="0"/>
                                  </p:stCondLst>
                                  <p:childTnLst>
                                    <p:set>
                                      <p:cBhvr>
                                        <p:cTn id="50" dur="1" fill="hold">
                                          <p:stCondLst>
                                            <p:cond delay="0"/>
                                          </p:stCondLst>
                                        </p:cTn>
                                        <p:tgtEl>
                                          <p:spTgt spid="43"/>
                                        </p:tgtEl>
                                        <p:attrNameLst>
                                          <p:attrName>style.visibility</p:attrName>
                                        </p:attrNameLst>
                                      </p:cBhvr>
                                      <p:to>
                                        <p:strVal val="visible"/>
                                      </p:to>
                                    </p:set>
                                  </p:childTnLst>
                                </p:cTn>
                              </p:par>
                              <p:par>
                                <p:cTn id="51" presetID="1" presetClass="entr" presetSubtype="0" fill="hold" grpId="0" nodeType="withEffect">
                                  <p:stCondLst>
                                    <p:cond delay="0"/>
                                  </p:stCondLst>
                                  <p:childTnLst>
                                    <p:set>
                                      <p:cBhvr>
                                        <p:cTn id="52" dur="1" fill="hold">
                                          <p:stCondLst>
                                            <p:cond delay="0"/>
                                          </p:stCondLst>
                                        </p:cTn>
                                        <p:tgtEl>
                                          <p:spTgt spid="10"/>
                                        </p:tgtEl>
                                        <p:attrNameLst>
                                          <p:attrName>style.visibility</p:attrName>
                                        </p:attrNameLst>
                                      </p:cBhvr>
                                      <p:to>
                                        <p:strVal val="visible"/>
                                      </p:to>
                                    </p:set>
                                  </p:childTnLst>
                                </p:cTn>
                              </p:par>
                            </p:childTnLst>
                          </p:cTn>
                        </p:par>
                      </p:childTnLst>
                    </p:cTn>
                  </p:par>
                  <p:par>
                    <p:cTn id="53" fill="hold">
                      <p:stCondLst>
                        <p:cond delay="indefinite"/>
                      </p:stCondLst>
                      <p:childTnLst>
                        <p:par>
                          <p:cTn id="54" fill="hold">
                            <p:stCondLst>
                              <p:cond delay="0"/>
                            </p:stCondLst>
                            <p:childTnLst>
                              <p:par>
                                <p:cTn id="55" presetID="1" presetClass="entr" presetSubtype="0" fill="hold" grpId="0" nodeType="clickEffect">
                                  <p:stCondLst>
                                    <p:cond delay="0"/>
                                  </p:stCondLst>
                                  <p:childTnLst>
                                    <p:set>
                                      <p:cBhvr>
                                        <p:cTn id="56" dur="1" fill="hold">
                                          <p:stCondLst>
                                            <p:cond delay="0"/>
                                          </p:stCondLst>
                                        </p:cTn>
                                        <p:tgtEl>
                                          <p:spTgt spid="59"/>
                                        </p:tgtEl>
                                        <p:attrNameLst>
                                          <p:attrName>style.visibility</p:attrName>
                                        </p:attrNameLst>
                                      </p:cBhvr>
                                      <p:to>
                                        <p:strVal val="visible"/>
                                      </p:to>
                                    </p:set>
                                  </p:childTnLst>
                                </p:cTn>
                              </p:par>
                            </p:childTnLst>
                          </p:cTn>
                        </p:par>
                      </p:childTnLst>
                    </p:cTn>
                  </p:par>
                  <p:par>
                    <p:cTn id="57" fill="hold">
                      <p:stCondLst>
                        <p:cond delay="indefinite"/>
                      </p:stCondLst>
                      <p:childTnLst>
                        <p:par>
                          <p:cTn id="58" fill="hold">
                            <p:stCondLst>
                              <p:cond delay="0"/>
                            </p:stCondLst>
                            <p:childTnLst>
                              <p:par>
                                <p:cTn id="59" presetID="1" presetClass="entr" presetSubtype="0" fill="hold" grpId="0" nodeType="clickEffect">
                                  <p:stCondLst>
                                    <p:cond delay="0"/>
                                  </p:stCondLst>
                                  <p:childTnLst>
                                    <p:set>
                                      <p:cBhvr>
                                        <p:cTn id="60" dur="1" fill="hold">
                                          <p:stCondLst>
                                            <p:cond delay="0"/>
                                          </p:stCondLst>
                                        </p:cTn>
                                        <p:tgtEl>
                                          <p:spTgt spid="6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P spid="8" grpId="0" animBg="1"/>
      <p:bldP spid="9" grpId="0" animBg="1"/>
      <p:bldP spid="10" grpId="0" animBg="1"/>
      <p:bldP spid="11" grpId="0" animBg="1"/>
      <p:bldP spid="29" grpId="0"/>
      <p:bldP spid="30" grpId="0"/>
      <p:bldP spid="36" grpId="0" animBg="1"/>
      <p:bldP spid="37" grpId="0" animBg="1"/>
      <p:bldP spid="59" grpId="0"/>
      <p:bldP spid="60" grpId="0"/>
    </p:bldLst>
  </p:timing>
</p:sld>
</file>

<file path=ppt/theme/theme1.xml><?xml version="1.0" encoding="utf-8"?>
<a:theme xmlns:a="http://schemas.openxmlformats.org/drawingml/2006/main" name="1_02 - C - Basics">
  <a:themeElements>
    <a:clrScheme name="Custom 2">
      <a:dk1>
        <a:srgbClr val="000000"/>
      </a:dk1>
      <a:lt1>
        <a:srgbClr val="FFFFFF"/>
      </a:lt1>
      <a:dk2>
        <a:srgbClr val="3B481E"/>
      </a:dk2>
      <a:lt2>
        <a:srgbClr val="FFFFFF"/>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Custom 2">
      <a:majorFont>
        <a:latin typeface="Segoe WP Semibold"/>
        <a:ea typeface=""/>
        <a:cs typeface=""/>
      </a:majorFont>
      <a:minorFont>
        <a:latin typeface="Segoe UI"/>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slides_fall_2017" id="{93D034CE-FEB5-4D4D-96F7-6B7F8A5EB99A}" vid="{194AE869-5029-ED49-81EA-C574BDDBE677}"/>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02 - C - Basics</Template>
  <TotalTime>14859</TotalTime>
  <Words>2708</Words>
  <Application>Microsoft Macintosh PowerPoint</Application>
  <PresentationFormat>On-screen Show (16:10)</PresentationFormat>
  <Paragraphs>388</Paragraphs>
  <Slides>28</Slides>
  <Notes>17</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28</vt:i4>
      </vt:variant>
    </vt:vector>
  </HeadingPairs>
  <TitlesOfParts>
    <vt:vector size="37" baseType="lpstr">
      <vt:lpstr>Arial</vt:lpstr>
      <vt:lpstr>Calibri</vt:lpstr>
      <vt:lpstr>Consolas</vt:lpstr>
      <vt:lpstr>Courier New</vt:lpstr>
      <vt:lpstr>Segoe UI</vt:lpstr>
      <vt:lpstr>Segoe WP Semibold</vt:lpstr>
      <vt:lpstr>Trebuchet MS</vt:lpstr>
      <vt:lpstr>Wingdings</vt:lpstr>
      <vt:lpstr>1_02 - C - Basics</vt:lpstr>
      <vt:lpstr>Multiprocessing 2</vt:lpstr>
      <vt:lpstr>Class announcements</vt:lpstr>
      <vt:lpstr>Using threads in POSIX</vt:lpstr>
      <vt:lpstr>What's in a thread?</vt:lpstr>
      <vt:lpstr>A common callback function idiom</vt:lpstr>
      <vt:lpstr>p'thread</vt:lpstr>
      <vt:lpstr>Making a pthread</vt:lpstr>
      <vt:lpstr>Wait a second</vt:lpstr>
      <vt:lpstr>like waitpid(), but for threads</vt:lpstr>
      <vt:lpstr>Scheduling, revisited</vt:lpstr>
      <vt:lpstr>Scheduling points</vt:lpstr>
      <vt:lpstr>The directed graph of life</vt:lpstr>
      <vt:lpstr>Ready, set, blocked (animated)</vt:lpstr>
      <vt:lpstr>Self-similarity</vt:lpstr>
      <vt:lpstr>Threading methodologies</vt:lpstr>
      <vt:lpstr>Who weaves the threads?</vt:lpstr>
      <vt:lpstr>User Threading</vt:lpstr>
      <vt:lpstr>The downside</vt:lpstr>
      <vt:lpstr>Kernel Threading</vt:lpstr>
      <vt:lpstr>KERNEL THREADING DOES NOT MEAN </vt:lpstr>
      <vt:lpstr>Hardware-accelerated kernel threading</vt:lpstr>
      <vt:lpstr>Which do we use?</vt:lpstr>
      <vt:lpstr>Syscalls in User Threading</vt:lpstr>
      <vt:lpstr>Syscalls with user threads</vt:lpstr>
      <vt:lpstr>The problem</vt:lpstr>
      <vt:lpstr>The…solution?</vt:lpstr>
      <vt:lpstr>Nonblocking system calls</vt:lpstr>
      <vt:lpstr>The actual solution (animated)</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 - Basics</dc:title>
  <dc:creator>me</dc:creator>
  <cp:lastModifiedBy>Billingsley, Jarrett F</cp:lastModifiedBy>
  <cp:revision>576</cp:revision>
  <dcterms:created xsi:type="dcterms:W3CDTF">2017-01-24T02:14:22Z</dcterms:created>
  <dcterms:modified xsi:type="dcterms:W3CDTF">2025-11-11T20:38:31Z</dcterms:modified>
</cp:coreProperties>
</file>